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417" r:id="rId2"/>
    <p:sldId id="522" r:id="rId3"/>
    <p:sldId id="521" r:id="rId4"/>
    <p:sldId id="511" r:id="rId5"/>
    <p:sldId id="519" r:id="rId6"/>
    <p:sldId id="520" r:id="rId7"/>
    <p:sldId id="525" r:id="rId8"/>
    <p:sldId id="504" r:id="rId9"/>
    <p:sldId id="440" r:id="rId10"/>
    <p:sldId id="524" r:id="rId11"/>
    <p:sldId id="443" r:id="rId12"/>
    <p:sldId id="442" r:id="rId13"/>
    <p:sldId id="449" r:id="rId14"/>
    <p:sldId id="531" r:id="rId15"/>
    <p:sldId id="441" r:id="rId16"/>
    <p:sldId id="501" r:id="rId17"/>
    <p:sldId id="477" r:id="rId18"/>
    <p:sldId id="450" r:id="rId19"/>
    <p:sldId id="465" r:id="rId20"/>
    <p:sldId id="530" r:id="rId21"/>
    <p:sldId id="452" r:id="rId22"/>
    <p:sldId id="453" r:id="rId23"/>
    <p:sldId id="527" r:id="rId24"/>
    <p:sldId id="488" r:id="rId25"/>
    <p:sldId id="454" r:id="rId26"/>
    <p:sldId id="532" r:id="rId27"/>
    <p:sldId id="533" r:id="rId28"/>
    <p:sldId id="534" r:id="rId29"/>
    <p:sldId id="535" r:id="rId30"/>
    <p:sldId id="536" r:id="rId31"/>
    <p:sldId id="537" r:id="rId32"/>
    <p:sldId id="538" r:id="rId33"/>
    <p:sldId id="539" r:id="rId34"/>
    <p:sldId id="498" r:id="rId35"/>
    <p:sldId id="492" r:id="rId36"/>
    <p:sldId id="503" r:id="rId37"/>
    <p:sldId id="512" r:id="rId38"/>
    <p:sldId id="515" r:id="rId39"/>
    <p:sldId id="526" r:id="rId40"/>
    <p:sldId id="493" r:id="rId41"/>
    <p:sldId id="494" r:id="rId42"/>
    <p:sldId id="495" r:id="rId43"/>
    <p:sldId id="514" r:id="rId44"/>
    <p:sldId id="516" r:id="rId45"/>
    <p:sldId id="513" r:id="rId46"/>
    <p:sldId id="471" r:id="rId47"/>
    <p:sldId id="473" r:id="rId48"/>
    <p:sldId id="528" r:id="rId49"/>
    <p:sldId id="486" r:id="rId50"/>
    <p:sldId id="483" r:id="rId51"/>
    <p:sldId id="517" r:id="rId52"/>
    <p:sldId id="482" r:id="rId53"/>
    <p:sldId id="405" r:id="rId54"/>
    <p:sldId id="518" r:id="rId55"/>
    <p:sldId id="481" r:id="rId56"/>
    <p:sldId id="484" r:id="rId57"/>
    <p:sldId id="485" r:id="rId58"/>
    <p:sldId id="480" r:id="rId59"/>
    <p:sldId id="451" r:id="rId60"/>
    <p:sldId id="475" r:id="rId61"/>
    <p:sldId id="499" r:id="rId62"/>
    <p:sldId id="467" r:id="rId63"/>
    <p:sldId id="468" r:id="rId64"/>
    <p:sldId id="489" r:id="rId65"/>
    <p:sldId id="491" r:id="rId66"/>
    <p:sldId id="455" r:id="rId6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parian" initials="R" lastIdx="0" clrIdx="0">
    <p:extLst>
      <p:ext uri="{19B8F6BF-5375-455C-9EA6-DF929625EA0E}">
        <p15:presenceInfo xmlns:p15="http://schemas.microsoft.com/office/powerpoint/2012/main" userId="Ripar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149"/>
    <a:srgbClr val="FFCC00"/>
    <a:srgbClr val="FF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2495" autoAdjust="0"/>
  </p:normalViewPr>
  <p:slideViewPr>
    <p:cSldViewPr>
      <p:cViewPr varScale="1">
        <p:scale>
          <a:sx n="78" d="100"/>
          <a:sy n="78" d="100"/>
        </p:scale>
        <p:origin x="1140" y="78"/>
      </p:cViewPr>
      <p:guideLst>
        <p:guide orient="horz" pos="2160"/>
        <p:guide pos="2880"/>
      </p:guideLst>
    </p:cSldViewPr>
  </p:slideViewPr>
  <p:outlineViewPr>
    <p:cViewPr>
      <p:scale>
        <a:sx n="33" d="100"/>
        <a:sy n="33" d="100"/>
      </p:scale>
      <p:origin x="0" y="654"/>
    </p:cViewPr>
  </p:outlineViewPr>
  <p:notesTextViewPr>
    <p:cViewPr>
      <p:scale>
        <a:sx n="100" d="100"/>
        <a:sy n="100" d="100"/>
      </p:scale>
      <p:origin x="0" y="0"/>
    </p:cViewPr>
  </p:notesTextViewPr>
  <p:sorterViewPr>
    <p:cViewPr varScale="1">
      <p:scale>
        <a:sx n="100" d="100"/>
        <a:sy n="100" d="100"/>
      </p:scale>
      <p:origin x="0" y="-159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170248" cy="480303"/>
          </a:xfrm>
          <a:prstGeom prst="rect">
            <a:avLst/>
          </a:prstGeom>
          <a:noFill/>
          <a:ln w="9525">
            <a:noFill/>
            <a:miter lim="800000"/>
            <a:headEnd/>
            <a:tailEnd/>
          </a:ln>
          <a:effectLst/>
        </p:spPr>
        <p:txBody>
          <a:bodyPr vert="horz" wrap="square" lIns="96651" tIns="48325" rIns="96651" bIns="48325" numCol="1" anchor="t" anchorCtr="0" compatLnSpc="1">
            <a:prstTxWarp prst="textNoShape">
              <a:avLst/>
            </a:prstTxWarp>
          </a:bodyPr>
          <a:lstStyle>
            <a:lvl1pPr defTabSz="966805">
              <a:defRPr sz="1200" smtClean="0">
                <a:latin typeface="Calibri" pitchFamily="34" charset="0"/>
              </a:defRPr>
            </a:lvl1pPr>
          </a:lstStyle>
          <a:p>
            <a:pPr>
              <a:defRPr/>
            </a:pPr>
            <a:endParaRPr lang="en-US" dirty="0"/>
          </a:p>
        </p:txBody>
      </p:sp>
      <p:sp>
        <p:nvSpPr>
          <p:cNvPr id="100355" name="Rectangle 3"/>
          <p:cNvSpPr>
            <a:spLocks noGrp="1" noChangeArrowheads="1"/>
          </p:cNvSpPr>
          <p:nvPr>
            <p:ph type="dt" sz="quarter" idx="1"/>
          </p:nvPr>
        </p:nvSpPr>
        <p:spPr bwMode="auto">
          <a:xfrm>
            <a:off x="4143312" y="0"/>
            <a:ext cx="3170248" cy="480303"/>
          </a:xfrm>
          <a:prstGeom prst="rect">
            <a:avLst/>
          </a:prstGeom>
          <a:noFill/>
          <a:ln w="9525">
            <a:noFill/>
            <a:miter lim="800000"/>
            <a:headEnd/>
            <a:tailEnd/>
          </a:ln>
          <a:effectLst/>
        </p:spPr>
        <p:txBody>
          <a:bodyPr vert="horz" wrap="square" lIns="96651" tIns="48325" rIns="96651" bIns="48325" numCol="1" anchor="t" anchorCtr="0" compatLnSpc="1">
            <a:prstTxWarp prst="textNoShape">
              <a:avLst/>
            </a:prstTxWarp>
          </a:bodyPr>
          <a:lstStyle>
            <a:lvl1pPr algn="r" defTabSz="966805">
              <a:defRPr sz="1200" smtClean="0">
                <a:latin typeface="Calibri" pitchFamily="34" charset="0"/>
              </a:defRPr>
            </a:lvl1pPr>
          </a:lstStyle>
          <a:p>
            <a:pPr>
              <a:defRPr/>
            </a:pPr>
            <a:fld id="{A025033C-AF7A-4C7B-9FF1-CEBB0F884374}" type="datetimeFigureOut">
              <a:rPr lang="en-US"/>
              <a:pPr>
                <a:defRPr/>
              </a:pPr>
              <a:t>6/1/2016</a:t>
            </a:fld>
            <a:endParaRPr lang="en-US" dirty="0"/>
          </a:p>
        </p:txBody>
      </p:sp>
      <p:sp>
        <p:nvSpPr>
          <p:cNvPr id="100356" name="Rectangle 4"/>
          <p:cNvSpPr>
            <a:spLocks noGrp="1" noChangeArrowheads="1"/>
          </p:cNvSpPr>
          <p:nvPr>
            <p:ph type="ftr" sz="quarter" idx="2"/>
          </p:nvPr>
        </p:nvSpPr>
        <p:spPr bwMode="auto">
          <a:xfrm>
            <a:off x="0" y="9119274"/>
            <a:ext cx="3170248" cy="480303"/>
          </a:xfrm>
          <a:prstGeom prst="rect">
            <a:avLst/>
          </a:prstGeom>
          <a:noFill/>
          <a:ln w="9525">
            <a:noFill/>
            <a:miter lim="800000"/>
            <a:headEnd/>
            <a:tailEnd/>
          </a:ln>
          <a:effectLst/>
        </p:spPr>
        <p:txBody>
          <a:bodyPr vert="horz" wrap="square" lIns="96651" tIns="48325" rIns="96651" bIns="48325" numCol="1" anchor="b" anchorCtr="0" compatLnSpc="1">
            <a:prstTxWarp prst="textNoShape">
              <a:avLst/>
            </a:prstTxWarp>
          </a:bodyPr>
          <a:lstStyle>
            <a:lvl1pPr defTabSz="966805">
              <a:defRPr sz="1200" smtClean="0">
                <a:latin typeface="Calibri" pitchFamily="34" charset="0"/>
              </a:defRPr>
            </a:lvl1pPr>
          </a:lstStyle>
          <a:p>
            <a:pPr>
              <a:defRPr/>
            </a:pPr>
            <a:endParaRPr lang="en-US" dirty="0"/>
          </a:p>
        </p:txBody>
      </p:sp>
      <p:sp>
        <p:nvSpPr>
          <p:cNvPr id="100357" name="Rectangle 5"/>
          <p:cNvSpPr>
            <a:spLocks noGrp="1" noChangeArrowheads="1"/>
          </p:cNvSpPr>
          <p:nvPr>
            <p:ph type="sldNum" sz="quarter" idx="3"/>
          </p:nvPr>
        </p:nvSpPr>
        <p:spPr bwMode="auto">
          <a:xfrm>
            <a:off x="4143312" y="9119274"/>
            <a:ext cx="3170248" cy="480303"/>
          </a:xfrm>
          <a:prstGeom prst="rect">
            <a:avLst/>
          </a:prstGeom>
          <a:noFill/>
          <a:ln w="9525">
            <a:noFill/>
            <a:miter lim="800000"/>
            <a:headEnd/>
            <a:tailEnd/>
          </a:ln>
          <a:effectLst/>
        </p:spPr>
        <p:txBody>
          <a:bodyPr vert="horz" wrap="square" lIns="96651" tIns="48325" rIns="96651" bIns="48325" numCol="1" anchor="b" anchorCtr="0" compatLnSpc="1">
            <a:prstTxWarp prst="textNoShape">
              <a:avLst/>
            </a:prstTxWarp>
          </a:bodyPr>
          <a:lstStyle>
            <a:lvl1pPr algn="r" defTabSz="966805">
              <a:defRPr sz="1200" smtClean="0">
                <a:latin typeface="Calibri" pitchFamily="34" charset="0"/>
              </a:defRPr>
            </a:lvl1pPr>
          </a:lstStyle>
          <a:p>
            <a:pPr>
              <a:defRPr/>
            </a:pPr>
            <a:fld id="{7758B2C9-B21A-4D88-A77C-0F8918C105F0}" type="slidenum">
              <a:rPr lang="en-US"/>
              <a:pPr>
                <a:defRPr/>
              </a:pPr>
              <a:t>‹#›</a:t>
            </a:fld>
            <a:endParaRPr lang="en-US" dirty="0"/>
          </a:p>
        </p:txBody>
      </p:sp>
    </p:spTree>
    <p:extLst>
      <p:ext uri="{BB962C8B-B14F-4D97-AF65-F5344CB8AC3E}">
        <p14:creationId xmlns:p14="http://schemas.microsoft.com/office/powerpoint/2010/main" val="4181540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48" cy="480303"/>
          </a:xfrm>
          <a:prstGeom prst="rect">
            <a:avLst/>
          </a:prstGeom>
        </p:spPr>
        <p:txBody>
          <a:bodyPr vert="horz" lIns="93909" tIns="46954" rIns="93909" bIns="46954" rtlCol="0"/>
          <a:lstStyle>
            <a:lvl1pPr algn="l">
              <a:defRPr sz="1200" smtClean="0"/>
            </a:lvl1pPr>
          </a:lstStyle>
          <a:p>
            <a:pPr>
              <a:defRPr/>
            </a:pPr>
            <a:endParaRPr lang="en-US" dirty="0"/>
          </a:p>
        </p:txBody>
      </p:sp>
      <p:sp>
        <p:nvSpPr>
          <p:cNvPr id="3" name="Date Placeholder 2"/>
          <p:cNvSpPr>
            <a:spLocks noGrp="1"/>
          </p:cNvSpPr>
          <p:nvPr>
            <p:ph type="dt" idx="1"/>
          </p:nvPr>
        </p:nvSpPr>
        <p:spPr>
          <a:xfrm>
            <a:off x="4143312" y="0"/>
            <a:ext cx="3170248" cy="480303"/>
          </a:xfrm>
          <a:prstGeom prst="rect">
            <a:avLst/>
          </a:prstGeom>
        </p:spPr>
        <p:txBody>
          <a:bodyPr vert="horz" lIns="93909" tIns="46954" rIns="93909" bIns="46954" rtlCol="0"/>
          <a:lstStyle>
            <a:lvl1pPr algn="r">
              <a:defRPr sz="1200" smtClean="0"/>
            </a:lvl1pPr>
          </a:lstStyle>
          <a:p>
            <a:pPr>
              <a:defRPr/>
            </a:pPr>
            <a:fld id="{130F3B9E-BBA2-4EC0-B388-55E8F172B871}" type="datetimeFigureOut">
              <a:rPr lang="en-US"/>
              <a:pPr>
                <a:defRPr/>
              </a:pPr>
              <a:t>6/1/2016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3909" tIns="46954" rIns="93909" bIns="46954" rtlCol="0" anchor="ctr"/>
          <a:lstStyle/>
          <a:p>
            <a:pPr lvl="0"/>
            <a:endParaRPr lang="en-US" noProof="0" dirty="0"/>
          </a:p>
        </p:txBody>
      </p:sp>
      <p:sp>
        <p:nvSpPr>
          <p:cNvPr id="5" name="Notes Placeholder 4"/>
          <p:cNvSpPr>
            <a:spLocks noGrp="1"/>
          </p:cNvSpPr>
          <p:nvPr>
            <p:ph type="body" sz="quarter" idx="3"/>
          </p:nvPr>
        </p:nvSpPr>
        <p:spPr>
          <a:xfrm>
            <a:off x="731849" y="4561260"/>
            <a:ext cx="5851504" cy="4319485"/>
          </a:xfrm>
          <a:prstGeom prst="rect">
            <a:avLst/>
          </a:prstGeom>
        </p:spPr>
        <p:txBody>
          <a:bodyPr vert="horz" lIns="93909" tIns="46954" rIns="93909" bIns="4695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274"/>
            <a:ext cx="3170248" cy="480303"/>
          </a:xfrm>
          <a:prstGeom prst="rect">
            <a:avLst/>
          </a:prstGeom>
        </p:spPr>
        <p:txBody>
          <a:bodyPr vert="horz" lIns="93909" tIns="46954" rIns="93909" bIns="46954"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4143312" y="9119274"/>
            <a:ext cx="3170248" cy="480303"/>
          </a:xfrm>
          <a:prstGeom prst="rect">
            <a:avLst/>
          </a:prstGeom>
        </p:spPr>
        <p:txBody>
          <a:bodyPr vert="horz" lIns="93909" tIns="46954" rIns="93909" bIns="46954" rtlCol="0" anchor="b"/>
          <a:lstStyle>
            <a:lvl1pPr algn="r">
              <a:defRPr sz="1200" smtClean="0"/>
            </a:lvl1pPr>
          </a:lstStyle>
          <a:p>
            <a:pPr>
              <a:defRPr/>
            </a:pPr>
            <a:fld id="{76BAE53C-9F88-42BA-A236-CFDFBDB402DE}" type="slidenum">
              <a:rPr lang="en-US"/>
              <a:pPr>
                <a:defRPr/>
              </a:pPr>
              <a:t>‹#›</a:t>
            </a:fld>
            <a:endParaRPr lang="en-US" dirty="0"/>
          </a:p>
        </p:txBody>
      </p:sp>
    </p:spTree>
    <p:extLst>
      <p:ext uri="{BB962C8B-B14F-4D97-AF65-F5344CB8AC3E}">
        <p14:creationId xmlns:p14="http://schemas.microsoft.com/office/powerpoint/2010/main" val="9380679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Spoken but not printed at GSA -</a:t>
            </a:r>
          </a:p>
          <a:p>
            <a:r>
              <a:rPr lang="en-US" sz="2100" dirty="0"/>
              <a:t>“Science” is about “What’s a fact?”</a:t>
            </a:r>
            <a:r>
              <a:rPr lang="en-US" sz="4100" dirty="0"/>
              <a:t>*</a:t>
            </a:r>
          </a:p>
          <a:p>
            <a:endParaRPr lang="en-US" sz="2100" dirty="0"/>
          </a:p>
          <a:p>
            <a:r>
              <a:rPr lang="en-US" sz="2100" dirty="0"/>
              <a:t>“Law” is about “Which facts matter?”</a:t>
            </a:r>
          </a:p>
          <a:p>
            <a:endParaRPr lang="en-US" dirty="0"/>
          </a:p>
          <a:p>
            <a:r>
              <a:rPr lang="en-US" sz="2100" b="1" dirty="0"/>
              <a:t>*</a:t>
            </a:r>
            <a:r>
              <a:rPr lang="en-US" dirty="0"/>
              <a:t>Allowing for the late Roy </a:t>
            </a:r>
            <a:r>
              <a:rPr lang="en-US" dirty="0" err="1"/>
              <a:t>Dokka’s</a:t>
            </a:r>
            <a:r>
              <a:rPr lang="en-US" dirty="0"/>
              <a:t> caveat that the ideas of both “fact” and “true” are really just verbal shorthand for: </a:t>
            </a:r>
          </a:p>
          <a:p>
            <a:pPr>
              <a:buFont typeface="Arial" charset="0"/>
              <a:buChar char="•"/>
            </a:pPr>
            <a:endParaRPr lang="en-US" b="1" i="1" dirty="0"/>
          </a:p>
          <a:p>
            <a:r>
              <a:rPr lang="en-US" b="1" i="1" dirty="0"/>
              <a:t>Currently confirmed by all experiments so far and consistent with the prevailing hypo/model of the world while being constantly subject to wholesale revision as soon as a new experimental result points elsewhere and/or somebody comes up with a new hypo/model fitting all the current data points but better explaining why the trial/test worked out as it did.</a:t>
            </a:r>
          </a:p>
          <a:p>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a:t>
            </a:fld>
            <a:endParaRPr lang="en-US" dirty="0"/>
          </a:p>
        </p:txBody>
      </p:sp>
    </p:spTree>
    <p:extLst>
      <p:ext uri="{BB962C8B-B14F-4D97-AF65-F5344CB8AC3E}">
        <p14:creationId xmlns:p14="http://schemas.microsoft.com/office/powerpoint/2010/main" val="333667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19</a:t>
            </a:fld>
            <a:endParaRPr lang="en-US" dirty="0"/>
          </a:p>
        </p:txBody>
      </p:sp>
    </p:spTree>
    <p:extLst>
      <p:ext uri="{BB962C8B-B14F-4D97-AF65-F5344CB8AC3E}">
        <p14:creationId xmlns:p14="http://schemas.microsoft.com/office/powerpoint/2010/main" val="366815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21</a:t>
            </a:fld>
            <a:endParaRPr lang="en-US" dirty="0"/>
          </a:p>
        </p:txBody>
      </p:sp>
    </p:spTree>
    <p:extLst>
      <p:ext uri="{BB962C8B-B14F-4D97-AF65-F5344CB8AC3E}">
        <p14:creationId xmlns:p14="http://schemas.microsoft.com/office/powerpoint/2010/main" val="204394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22</a:t>
            </a:fld>
            <a:endParaRPr lang="en-US" dirty="0"/>
          </a:p>
        </p:txBody>
      </p:sp>
    </p:spTree>
    <p:extLst>
      <p:ext uri="{BB962C8B-B14F-4D97-AF65-F5344CB8AC3E}">
        <p14:creationId xmlns:p14="http://schemas.microsoft.com/office/powerpoint/2010/main" val="209560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25</a:t>
            </a:fld>
            <a:endParaRPr lang="en-US" dirty="0"/>
          </a:p>
        </p:txBody>
      </p:sp>
    </p:spTree>
    <p:extLst>
      <p:ext uri="{BB962C8B-B14F-4D97-AF65-F5344CB8AC3E}">
        <p14:creationId xmlns:p14="http://schemas.microsoft.com/office/powerpoint/2010/main" val="381982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First, the State as owner of the submerged land adjacent to littoral </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property has the right to fill that land, so long as it does not interfere</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with the rights of the public and of littoral landowners. </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Second, if an avulsion exposes land seaward of littoral property that </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had previously been submerged, that land belongs to the State even if</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it interrupts the littoral owner’s contact with the water.  State filling its </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own waterbottoms did not deprive beachfront owners of property nor </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dirty="0">
                <a:ea typeface="Times New Roman" pitchFamily="18" charset="0"/>
              </a:rPr>
              <a:t>give them additional land. </a:t>
            </a:r>
          </a:p>
          <a:p>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32</a:t>
            </a:fld>
            <a:endParaRPr lang="en-US" dirty="0"/>
          </a:p>
        </p:txBody>
      </p:sp>
    </p:spTree>
    <p:extLst>
      <p:ext uri="{BB962C8B-B14F-4D97-AF65-F5344CB8AC3E}">
        <p14:creationId xmlns:p14="http://schemas.microsoft.com/office/powerpoint/2010/main" val="395616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46</a:t>
            </a:fld>
            <a:endParaRPr lang="en-US" dirty="0"/>
          </a:p>
        </p:txBody>
      </p:sp>
    </p:spTree>
    <p:extLst>
      <p:ext uri="{BB962C8B-B14F-4D97-AF65-F5344CB8AC3E}">
        <p14:creationId xmlns:p14="http://schemas.microsoft.com/office/powerpoint/2010/main" val="332256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47</a:t>
            </a:fld>
            <a:endParaRPr lang="en-US" dirty="0"/>
          </a:p>
        </p:txBody>
      </p:sp>
    </p:spTree>
    <p:extLst>
      <p:ext uri="{BB962C8B-B14F-4D97-AF65-F5344CB8AC3E}">
        <p14:creationId xmlns:p14="http://schemas.microsoft.com/office/powerpoint/2010/main" val="3074445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49</a:t>
            </a:fld>
            <a:endParaRPr lang="en-US" dirty="0"/>
          </a:p>
        </p:txBody>
      </p:sp>
    </p:spTree>
    <p:extLst>
      <p:ext uri="{BB962C8B-B14F-4D97-AF65-F5344CB8AC3E}">
        <p14:creationId xmlns:p14="http://schemas.microsoft.com/office/powerpoint/2010/main" val="302493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50</a:t>
            </a:fld>
            <a:endParaRPr lang="en-US" dirty="0"/>
          </a:p>
        </p:txBody>
      </p:sp>
    </p:spTree>
    <p:extLst>
      <p:ext uri="{BB962C8B-B14F-4D97-AF65-F5344CB8AC3E}">
        <p14:creationId xmlns:p14="http://schemas.microsoft.com/office/powerpoint/2010/main" val="1204891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52</a:t>
            </a:fld>
            <a:endParaRPr lang="en-US" dirty="0"/>
          </a:p>
        </p:txBody>
      </p:sp>
    </p:spTree>
    <p:extLst>
      <p:ext uri="{BB962C8B-B14F-4D97-AF65-F5344CB8AC3E}">
        <p14:creationId xmlns:p14="http://schemas.microsoft.com/office/powerpoint/2010/main" val="365073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4</a:t>
            </a:fld>
            <a:endParaRPr lang="en-US" dirty="0"/>
          </a:p>
        </p:txBody>
      </p:sp>
    </p:spTree>
    <p:extLst>
      <p:ext uri="{BB962C8B-B14F-4D97-AF65-F5344CB8AC3E}">
        <p14:creationId xmlns:p14="http://schemas.microsoft.com/office/powerpoint/2010/main" val="2684474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53</a:t>
            </a:fld>
            <a:endParaRPr lang="en-US" dirty="0"/>
          </a:p>
        </p:txBody>
      </p:sp>
    </p:spTree>
    <p:extLst>
      <p:ext uri="{BB962C8B-B14F-4D97-AF65-F5344CB8AC3E}">
        <p14:creationId xmlns:p14="http://schemas.microsoft.com/office/powerpoint/2010/main" val="1579190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55</a:t>
            </a:fld>
            <a:endParaRPr lang="en-US" dirty="0"/>
          </a:p>
        </p:txBody>
      </p:sp>
    </p:spTree>
    <p:extLst>
      <p:ext uri="{BB962C8B-B14F-4D97-AF65-F5344CB8AC3E}">
        <p14:creationId xmlns:p14="http://schemas.microsoft.com/office/powerpoint/2010/main" val="162482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56</a:t>
            </a:fld>
            <a:endParaRPr lang="en-US" dirty="0"/>
          </a:p>
        </p:txBody>
      </p:sp>
    </p:spTree>
    <p:extLst>
      <p:ext uri="{BB962C8B-B14F-4D97-AF65-F5344CB8AC3E}">
        <p14:creationId xmlns:p14="http://schemas.microsoft.com/office/powerpoint/2010/main" val="404119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57</a:t>
            </a:fld>
            <a:endParaRPr lang="en-US" dirty="0"/>
          </a:p>
        </p:txBody>
      </p:sp>
    </p:spTree>
    <p:extLst>
      <p:ext uri="{BB962C8B-B14F-4D97-AF65-F5344CB8AC3E}">
        <p14:creationId xmlns:p14="http://schemas.microsoft.com/office/powerpoint/2010/main" val="1266013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58</a:t>
            </a:fld>
            <a:endParaRPr lang="en-US" dirty="0"/>
          </a:p>
        </p:txBody>
      </p:sp>
    </p:spTree>
    <p:extLst>
      <p:ext uri="{BB962C8B-B14F-4D97-AF65-F5344CB8AC3E}">
        <p14:creationId xmlns:p14="http://schemas.microsoft.com/office/powerpoint/2010/main" val="329950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59</a:t>
            </a:fld>
            <a:endParaRPr lang="en-US" dirty="0"/>
          </a:p>
        </p:txBody>
      </p:sp>
    </p:spTree>
    <p:extLst>
      <p:ext uri="{BB962C8B-B14F-4D97-AF65-F5344CB8AC3E}">
        <p14:creationId xmlns:p14="http://schemas.microsoft.com/office/powerpoint/2010/main" val="3240173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60</a:t>
            </a:fld>
            <a:endParaRPr lang="en-US" dirty="0"/>
          </a:p>
        </p:txBody>
      </p:sp>
    </p:spTree>
    <p:extLst>
      <p:ext uri="{BB962C8B-B14F-4D97-AF65-F5344CB8AC3E}">
        <p14:creationId xmlns:p14="http://schemas.microsoft.com/office/powerpoint/2010/main" val="1613553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61</a:t>
            </a:fld>
            <a:endParaRPr lang="en-US" dirty="0"/>
          </a:p>
        </p:txBody>
      </p:sp>
    </p:spTree>
    <p:extLst>
      <p:ext uri="{BB962C8B-B14F-4D97-AF65-F5344CB8AC3E}">
        <p14:creationId xmlns:p14="http://schemas.microsoft.com/office/powerpoint/2010/main" val="4030020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62</a:t>
            </a:fld>
            <a:endParaRPr lang="en-US" dirty="0"/>
          </a:p>
        </p:txBody>
      </p:sp>
    </p:spTree>
    <p:extLst>
      <p:ext uri="{BB962C8B-B14F-4D97-AF65-F5344CB8AC3E}">
        <p14:creationId xmlns:p14="http://schemas.microsoft.com/office/powerpoint/2010/main" val="685616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63</a:t>
            </a:fld>
            <a:endParaRPr lang="en-US" dirty="0"/>
          </a:p>
        </p:txBody>
      </p:sp>
    </p:spTree>
    <p:extLst>
      <p:ext uri="{BB962C8B-B14F-4D97-AF65-F5344CB8AC3E}">
        <p14:creationId xmlns:p14="http://schemas.microsoft.com/office/powerpoint/2010/main" val="118814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9</a:t>
            </a:fld>
            <a:endParaRPr lang="en-US" dirty="0"/>
          </a:p>
        </p:txBody>
      </p:sp>
    </p:spTree>
    <p:extLst>
      <p:ext uri="{BB962C8B-B14F-4D97-AF65-F5344CB8AC3E}">
        <p14:creationId xmlns:p14="http://schemas.microsoft.com/office/powerpoint/2010/main" val="760030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66</a:t>
            </a:fld>
            <a:endParaRPr lang="en-US" dirty="0"/>
          </a:p>
        </p:txBody>
      </p:sp>
    </p:spTree>
    <p:extLst>
      <p:ext uri="{BB962C8B-B14F-4D97-AF65-F5344CB8AC3E}">
        <p14:creationId xmlns:p14="http://schemas.microsoft.com/office/powerpoint/2010/main" val="257918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11</a:t>
            </a:fld>
            <a:endParaRPr lang="en-US" dirty="0"/>
          </a:p>
        </p:txBody>
      </p:sp>
    </p:spTree>
    <p:extLst>
      <p:ext uri="{BB962C8B-B14F-4D97-AF65-F5344CB8AC3E}">
        <p14:creationId xmlns:p14="http://schemas.microsoft.com/office/powerpoint/2010/main" val="297142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12</a:t>
            </a:fld>
            <a:endParaRPr lang="en-US" dirty="0"/>
          </a:p>
        </p:txBody>
      </p:sp>
    </p:spTree>
    <p:extLst>
      <p:ext uri="{BB962C8B-B14F-4D97-AF65-F5344CB8AC3E}">
        <p14:creationId xmlns:p14="http://schemas.microsoft.com/office/powerpoint/2010/main" val="149234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13</a:t>
            </a:fld>
            <a:endParaRPr lang="en-US" dirty="0"/>
          </a:p>
        </p:txBody>
      </p:sp>
    </p:spTree>
    <p:extLst>
      <p:ext uri="{BB962C8B-B14F-4D97-AF65-F5344CB8AC3E}">
        <p14:creationId xmlns:p14="http://schemas.microsoft.com/office/powerpoint/2010/main" val="272814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15</a:t>
            </a:fld>
            <a:endParaRPr lang="en-US" dirty="0"/>
          </a:p>
        </p:txBody>
      </p:sp>
    </p:spTree>
    <p:extLst>
      <p:ext uri="{BB962C8B-B14F-4D97-AF65-F5344CB8AC3E}">
        <p14:creationId xmlns:p14="http://schemas.microsoft.com/office/powerpoint/2010/main" val="221914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17</a:t>
            </a:fld>
            <a:endParaRPr lang="en-US" dirty="0"/>
          </a:p>
        </p:txBody>
      </p:sp>
    </p:spTree>
    <p:extLst>
      <p:ext uri="{BB962C8B-B14F-4D97-AF65-F5344CB8AC3E}">
        <p14:creationId xmlns:p14="http://schemas.microsoft.com/office/powerpoint/2010/main" val="3465582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18</a:t>
            </a:fld>
            <a:endParaRPr lang="en-US" dirty="0"/>
          </a:p>
        </p:txBody>
      </p:sp>
    </p:spTree>
    <p:extLst>
      <p:ext uri="{BB962C8B-B14F-4D97-AF65-F5344CB8AC3E}">
        <p14:creationId xmlns:p14="http://schemas.microsoft.com/office/powerpoint/2010/main" val="246371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C5F482-843F-4073-9DA7-4D9352A74EE0}" type="datetimeFigureOut">
              <a:rPr lang="en-US"/>
              <a:pPr>
                <a:defRPr/>
              </a:pPr>
              <a:t>6/1/2016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705351D-BE2D-4C4D-8042-6678DDBC3D8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9C5C63-E3F9-4747-B1D3-755AA8166DBE}" type="datetimeFigureOut">
              <a:rPr lang="en-US"/>
              <a:pPr>
                <a:defRPr/>
              </a:pPr>
              <a:t>6/1/2016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9313E5-31A5-400B-A9F0-12E073795D7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750F2D-53FE-444F-9E5D-2F059D21E04E}" type="datetimeFigureOut">
              <a:rPr lang="en-US"/>
              <a:pPr>
                <a:defRPr/>
              </a:pPr>
              <a:t>6/1/2016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711308A-5836-4D03-8081-F3BA05B8ADA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E0D316E2-D270-4BCD-B2D6-A4F90B6B34FA}" type="datetimeFigureOut">
              <a:rPr lang="en-US"/>
              <a:pPr>
                <a:defRPr/>
              </a:pPr>
              <a:t>6/1/2016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D98B220-1AFB-4F8A-B21F-AEBB9F1AA79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0ADA47-E177-4871-B7BF-2F216C160594}" type="datetimeFigureOut">
              <a:rPr lang="en-US"/>
              <a:pPr>
                <a:defRPr/>
              </a:pPr>
              <a:t>6/1/2016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BAB876-2995-4BDD-932F-F2B884B1F4C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414F99-1985-41EC-9935-BD285AD1F93D}" type="datetimeFigureOut">
              <a:rPr lang="en-US"/>
              <a:pPr>
                <a:defRPr/>
              </a:pPr>
              <a:t>6/1/2016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39FA645-5D13-4961-90DF-3D66EB71CB4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F4ABDB8-029E-4EFD-88CD-88C9366EC30F}" type="datetimeFigureOut">
              <a:rPr lang="en-US"/>
              <a:pPr>
                <a:defRPr/>
              </a:pPr>
              <a:t>6/1/2016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DE09E1-73B0-45D7-80AA-BEB35C1BE84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EC595A0-4EDC-4166-8911-F273BD915C52}" type="datetimeFigureOut">
              <a:rPr lang="en-US"/>
              <a:pPr>
                <a:defRPr/>
              </a:pPr>
              <a:t>6/1/2016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97AC8F7-6277-4285-9D31-E25DA1F8282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81B777-77A8-4E32-9882-6C2D48C16424}" type="datetimeFigureOut">
              <a:rPr lang="en-US"/>
              <a:pPr>
                <a:defRPr/>
              </a:pPr>
              <a:t>6/1/2016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0CA3C34-2C74-411A-AC88-E86ED3FE75A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DEC279-5E8B-4E69-9B9B-7EEA2D403889}" type="datetimeFigureOut">
              <a:rPr lang="en-US"/>
              <a:pPr>
                <a:defRPr/>
              </a:pPr>
              <a:t>6/1/2016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EB88D82-BE6F-4012-9897-86F196ADF8F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4EBCC8-D3E3-4EC1-B8A1-4B7257AB3FC3}" type="datetimeFigureOut">
              <a:rPr lang="en-US"/>
              <a:pPr>
                <a:defRPr/>
              </a:pPr>
              <a:t>6/1/2016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74A3B0-0021-4D4A-AC95-4419A8A0E73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A66EE22-0B7A-447D-B7D6-731FC8339247}" type="datetimeFigureOut">
              <a:rPr lang="en-US"/>
              <a:pPr>
                <a:defRPr/>
              </a:pPr>
              <a:t>6/1/2016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C765C99-A393-4B4B-8AA2-23592289020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2A76C2C-47F4-4F8C-ADC9-178303644183}" type="datetimeFigureOut">
              <a:rPr lang="en-US"/>
              <a:pPr>
                <a:defRPr/>
              </a:pPr>
              <a:t>6/1/2016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0CEF1D-108D-44E9-BC59-79FF53E1373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w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05600" y="5943600"/>
            <a:ext cx="2438400" cy="914400"/>
          </a:xfrm>
          <a:prstGeom prst="rect">
            <a:avLst/>
          </a:prstGeom>
          <a:solidFill>
            <a:srgbClr val="F9F0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p:cNvSpPr txBox="1"/>
          <p:nvPr/>
        </p:nvSpPr>
        <p:spPr>
          <a:xfrm>
            <a:off x="5867400" y="6002180"/>
            <a:ext cx="3276600" cy="738664"/>
          </a:xfrm>
          <a:prstGeom prst="rect">
            <a:avLst/>
          </a:prstGeom>
          <a:noFill/>
        </p:spPr>
        <p:txBody>
          <a:bodyPr wrap="square">
            <a:spAutoFit/>
          </a:bodyPr>
          <a:lstStyle/>
          <a:p>
            <a:pPr fontAlgn="auto">
              <a:spcBef>
                <a:spcPts val="0"/>
              </a:spcBef>
              <a:spcAft>
                <a:spcPts val="0"/>
              </a:spcAft>
              <a:defRPr/>
            </a:pPr>
            <a:r>
              <a:rPr lang="en-US" sz="1400" dirty="0">
                <a:solidFill>
                  <a:schemeClr val="accent1">
                    <a:lumMod val="50000"/>
                  </a:schemeClr>
                </a:solidFill>
                <a:latin typeface="+mn-lt"/>
              </a:rPr>
              <a:t>	    P.O. Box 40873 </a:t>
            </a:r>
          </a:p>
          <a:p>
            <a:pPr fontAlgn="auto">
              <a:spcBef>
                <a:spcPts val="0"/>
              </a:spcBef>
              <a:spcAft>
                <a:spcPts val="0"/>
              </a:spcAft>
              <a:defRPr/>
            </a:pPr>
            <a:r>
              <a:rPr lang="en-US" sz="1400" dirty="0">
                <a:solidFill>
                  <a:schemeClr val="accent1">
                    <a:lumMod val="50000"/>
                  </a:schemeClr>
                </a:solidFill>
                <a:latin typeface="+mn-lt"/>
              </a:rPr>
              <a:t>                           Baton Rouge, LA 70835 </a:t>
            </a:r>
          </a:p>
          <a:p>
            <a:pPr fontAlgn="auto">
              <a:spcBef>
                <a:spcPts val="0"/>
              </a:spcBef>
              <a:spcAft>
                <a:spcPts val="0"/>
              </a:spcAft>
              <a:defRPr/>
            </a:pPr>
            <a:r>
              <a:rPr lang="en-US" sz="1400" dirty="0">
                <a:solidFill>
                  <a:schemeClr val="accent1">
                    <a:lumMod val="50000"/>
                  </a:schemeClr>
                </a:solidFill>
                <a:latin typeface="+mn-lt"/>
              </a:rPr>
              <a:t>                           riparian@bellsouth.net</a:t>
            </a:r>
          </a:p>
        </p:txBody>
      </p:sp>
      <p:pic>
        <p:nvPicPr>
          <p:cNvPr id="9221" name="Picture 6" descr="Riparian_LOGO.bmp"/>
          <p:cNvPicPr>
            <a:picLocks noChangeAspect="1"/>
          </p:cNvPicPr>
          <p:nvPr/>
        </p:nvPicPr>
        <p:blipFill>
          <a:blip r:embed="rId3" cstate="print"/>
          <a:srcRect/>
          <a:stretch>
            <a:fillRect/>
          </a:stretch>
        </p:blipFill>
        <p:spPr bwMode="auto">
          <a:xfrm>
            <a:off x="0" y="5943600"/>
            <a:ext cx="3200400" cy="914400"/>
          </a:xfrm>
          <a:prstGeom prst="rect">
            <a:avLst/>
          </a:prstGeom>
          <a:noFill/>
          <a:ln w="9525">
            <a:noFill/>
            <a:miter lim="800000"/>
            <a:headEnd/>
            <a:tailEnd/>
          </a:ln>
        </p:spPr>
      </p:pic>
      <p:sp>
        <p:nvSpPr>
          <p:cNvPr id="10" name="TextBox 9"/>
          <p:cNvSpPr txBox="1"/>
          <p:nvPr/>
        </p:nvSpPr>
        <p:spPr>
          <a:xfrm>
            <a:off x="304800" y="304800"/>
            <a:ext cx="8534400" cy="369332"/>
          </a:xfrm>
          <a:prstGeom prst="rect">
            <a:avLst/>
          </a:prstGeom>
          <a:noFill/>
        </p:spPr>
        <p:txBody>
          <a:bodyPr>
            <a:spAutoFit/>
          </a:bodyPr>
          <a:lstStyle/>
          <a:p>
            <a:pPr>
              <a:defRPr/>
            </a:pPr>
            <a:endParaRPr lang="en-US" dirty="0">
              <a:latin typeface="Arial" charset="0"/>
              <a:cs typeface="Arial" charset="0"/>
            </a:endParaRPr>
          </a:p>
        </p:txBody>
      </p:sp>
      <p:sp>
        <p:nvSpPr>
          <p:cNvPr id="12" name="TextBox 11"/>
          <p:cNvSpPr txBox="1"/>
          <p:nvPr/>
        </p:nvSpPr>
        <p:spPr>
          <a:xfrm>
            <a:off x="304800" y="152400"/>
            <a:ext cx="8458200" cy="369332"/>
          </a:xfrm>
          <a:prstGeom prst="rect">
            <a:avLst/>
          </a:prstGeom>
          <a:noFill/>
        </p:spPr>
        <p:txBody>
          <a:bodyPr wrap="square" rtlCol="0">
            <a:spAutoFit/>
          </a:bodyPr>
          <a:lstStyle/>
          <a:p>
            <a:endParaRPr lang="en-US" dirty="0">
              <a:solidFill>
                <a:schemeClr val="accent5">
                  <a:lumMod val="40000"/>
                  <a:lumOff val="60000"/>
                </a:schemeClr>
              </a:solidFill>
            </a:endParaRPr>
          </a:p>
        </p:txBody>
      </p:sp>
      <p:sp>
        <p:nvSpPr>
          <p:cNvPr id="14" name="TextBox 13"/>
          <p:cNvSpPr txBox="1"/>
          <p:nvPr/>
        </p:nvSpPr>
        <p:spPr>
          <a:xfrm>
            <a:off x="609600" y="6248401"/>
            <a:ext cx="3124200" cy="492443"/>
          </a:xfrm>
          <a:prstGeom prst="rect">
            <a:avLst/>
          </a:prstGeom>
          <a:noFill/>
        </p:spPr>
        <p:txBody>
          <a:bodyPr wrap="square" rtlCol="0">
            <a:spAutoFit/>
          </a:bodyPr>
          <a:lstStyle/>
          <a:p>
            <a:r>
              <a:rPr lang="en-US" sz="1400" dirty="0">
                <a:latin typeface="Bodoni MT" pitchFamily="18" charset="0"/>
              </a:rPr>
              <a:t>                 </a:t>
            </a:r>
          </a:p>
          <a:p>
            <a:r>
              <a:rPr lang="en-US" sz="1200" dirty="0">
                <a:latin typeface="Copperplate Gothic Bold" pitchFamily="34" charset="0"/>
              </a:rPr>
              <a:t>            </a:t>
            </a:r>
            <a:r>
              <a:rPr lang="en-US" sz="1200" dirty="0">
                <a:solidFill>
                  <a:schemeClr val="accent5">
                    <a:lumMod val="75000"/>
                  </a:schemeClr>
                </a:solidFill>
                <a:latin typeface="Copperplate Gothic Bold" pitchFamily="34" charset="0"/>
              </a:rPr>
              <a:t>Wetland Consultants</a:t>
            </a:r>
          </a:p>
        </p:txBody>
      </p:sp>
      <p:sp>
        <p:nvSpPr>
          <p:cNvPr id="2" name="Rectangle 1"/>
          <p:cNvSpPr/>
          <p:nvPr/>
        </p:nvSpPr>
        <p:spPr>
          <a:xfrm>
            <a:off x="3657600" y="6048346"/>
            <a:ext cx="2819400" cy="646331"/>
          </a:xfrm>
          <a:prstGeom prst="rect">
            <a:avLst/>
          </a:prstGeom>
        </p:spPr>
        <p:txBody>
          <a:bodyPr wrap="square">
            <a:spAutoFit/>
          </a:bodyPr>
          <a:lstStyle/>
          <a:p>
            <a:r>
              <a:rPr lang="en-US" dirty="0"/>
              <a:t>Edition 31</a:t>
            </a:r>
          </a:p>
          <a:p>
            <a:r>
              <a:rPr lang="en-US" dirty="0"/>
              <a:t>as of June 1, 2016</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441200"/>
            <a:ext cx="5775962" cy="5489990"/>
          </a:xfrm>
          <a:prstGeom prst="rect">
            <a:avLst/>
          </a:prstGeom>
        </p:spPr>
      </p:pic>
      <p:sp>
        <p:nvSpPr>
          <p:cNvPr id="16" name="TextBox 15"/>
          <p:cNvSpPr txBox="1"/>
          <p:nvPr/>
        </p:nvSpPr>
        <p:spPr>
          <a:xfrm>
            <a:off x="718625" y="791288"/>
            <a:ext cx="8153400" cy="707886"/>
          </a:xfrm>
          <a:prstGeom prst="rect">
            <a:avLst/>
          </a:prstGeom>
          <a:noFill/>
        </p:spPr>
        <p:txBody>
          <a:bodyPr wrap="square" rtlCol="0">
            <a:spAutoFit/>
          </a:bodyPr>
          <a:lstStyle/>
          <a:p>
            <a:r>
              <a:rPr lang="en-US" sz="4000" dirty="0">
                <a:solidFill>
                  <a:schemeClr val="accent1">
                    <a:lumMod val="20000"/>
                    <a:lumOff val="80000"/>
                  </a:schemeClr>
                </a:solidFill>
              </a:rPr>
              <a:t>   </a:t>
            </a:r>
            <a:r>
              <a:rPr lang="en-US" sz="4000" dirty="0">
                <a:solidFill>
                  <a:srgbClr val="002060"/>
                </a:solidFill>
              </a:rPr>
              <a:t>Legal Aspects of Coastal Change </a:t>
            </a:r>
          </a:p>
        </p:txBody>
      </p:sp>
      <p:sp>
        <p:nvSpPr>
          <p:cNvPr id="17" name="TextBox 16"/>
          <p:cNvSpPr txBox="1"/>
          <p:nvPr/>
        </p:nvSpPr>
        <p:spPr>
          <a:xfrm>
            <a:off x="716281" y="3151120"/>
            <a:ext cx="8229600" cy="1077218"/>
          </a:xfrm>
          <a:prstGeom prst="rect">
            <a:avLst/>
          </a:prstGeom>
          <a:noFill/>
        </p:spPr>
        <p:txBody>
          <a:bodyPr wrap="square">
            <a:spAutoFit/>
          </a:bodyPr>
          <a:lstStyle/>
          <a:p>
            <a:pPr algn="ctr" fontAlgn="auto">
              <a:spcBef>
                <a:spcPts val="0"/>
              </a:spcBef>
              <a:spcAft>
                <a:spcPts val="0"/>
              </a:spcAft>
              <a:defRPr/>
            </a:pPr>
            <a:r>
              <a:rPr lang="en-US" sz="3200" dirty="0">
                <a:solidFill>
                  <a:schemeClr val="bg1"/>
                </a:solidFill>
                <a:cs typeface="Arial" pitchFamily="34" charset="0"/>
              </a:rPr>
              <a:t>State of the Coast 2016</a:t>
            </a:r>
          </a:p>
          <a:p>
            <a:pPr algn="ctr" fontAlgn="auto">
              <a:spcBef>
                <a:spcPts val="0"/>
              </a:spcBef>
              <a:spcAft>
                <a:spcPts val="0"/>
              </a:spcAft>
              <a:defRPr/>
            </a:pPr>
            <a:r>
              <a:rPr lang="en-US" sz="3200" dirty="0">
                <a:solidFill>
                  <a:schemeClr val="bg1"/>
                </a:solidFill>
                <a:cs typeface="Arial" pitchFamily="34" charset="0"/>
              </a:rPr>
              <a:t>New Orleans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652046" y="2776513"/>
            <a:ext cx="4907143" cy="70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User\Local Settings\Temporary Internet Files\Content.IE5\N7VDK7QO\MC900358893[1].wmf"/>
          <p:cNvPicPr>
            <a:picLocks noChangeAspect="1" noChangeArrowheads="1"/>
          </p:cNvPicPr>
          <p:nvPr/>
        </p:nvPicPr>
        <p:blipFill>
          <a:blip r:embed="rId2" cstate="print"/>
          <a:srcRect/>
          <a:stretch>
            <a:fillRect/>
          </a:stretch>
        </p:blipFill>
        <p:spPr bwMode="auto">
          <a:xfrm>
            <a:off x="1981200" y="337066"/>
            <a:ext cx="695602" cy="685800"/>
          </a:xfrm>
          <a:prstGeom prst="rect">
            <a:avLst/>
          </a:prstGeom>
          <a:noFill/>
        </p:spPr>
      </p:pic>
      <p:sp>
        <p:nvSpPr>
          <p:cNvPr id="3" name="Rectangle 2"/>
          <p:cNvSpPr/>
          <p:nvPr/>
        </p:nvSpPr>
        <p:spPr>
          <a:xfrm>
            <a:off x="3003038" y="509372"/>
            <a:ext cx="2232342" cy="369332"/>
          </a:xfrm>
          <a:prstGeom prst="rect">
            <a:avLst/>
          </a:prstGeom>
        </p:spPr>
        <p:txBody>
          <a:bodyPr wrap="none">
            <a:spAutoFit/>
          </a:bodyPr>
          <a:lstStyle/>
          <a:p>
            <a:r>
              <a:rPr lang="en-US" dirty="0"/>
              <a:t>Where’s the beach?</a:t>
            </a:r>
          </a:p>
        </p:txBody>
      </p:sp>
      <p:sp>
        <p:nvSpPr>
          <p:cNvPr id="5" name="TextBox 4"/>
          <p:cNvSpPr txBox="1"/>
          <p:nvPr/>
        </p:nvSpPr>
        <p:spPr>
          <a:xfrm>
            <a:off x="388545" y="1600200"/>
            <a:ext cx="8374455" cy="5016758"/>
          </a:xfrm>
          <a:prstGeom prst="rect">
            <a:avLst/>
          </a:prstGeom>
          <a:noFill/>
        </p:spPr>
        <p:txBody>
          <a:bodyPr wrap="square" rtlCol="0">
            <a:spAutoFit/>
          </a:bodyPr>
          <a:lstStyle/>
          <a:p>
            <a:r>
              <a:rPr lang="en-US" sz="4000" dirty="0"/>
              <a:t>Yes, Virginia, there </a:t>
            </a:r>
            <a:r>
              <a:rPr lang="en-US" sz="4000" b="1" i="1" dirty="0"/>
              <a:t>IS</a:t>
            </a:r>
            <a:r>
              <a:rPr lang="en-US" sz="4000" dirty="0"/>
              <a:t> a “public trust doctrine.”</a:t>
            </a:r>
          </a:p>
          <a:p>
            <a:endParaRPr lang="en-US" sz="4000" dirty="0"/>
          </a:p>
          <a:p>
            <a:r>
              <a:rPr lang="en-US" sz="4000" dirty="0"/>
              <a:t>          BUT, we’re </a:t>
            </a:r>
            <a:r>
              <a:rPr lang="en-US" sz="4000" b="1" i="1" dirty="0">
                <a:solidFill>
                  <a:srgbClr val="FF0000"/>
                </a:solidFill>
              </a:rPr>
              <a:t>not</a:t>
            </a:r>
            <a:r>
              <a:rPr lang="en-US" sz="4000" dirty="0"/>
              <a:t> going to cover</a:t>
            </a:r>
          </a:p>
          <a:p>
            <a:r>
              <a:rPr lang="en-US" sz="4000" dirty="0"/>
              <a:t>          very much of it because that</a:t>
            </a:r>
          </a:p>
          <a:p>
            <a:r>
              <a:rPr lang="en-US" sz="4000" dirty="0"/>
              <a:t>          would easily take all day! </a:t>
            </a:r>
          </a:p>
          <a:p>
            <a:endParaRPr lang="en-US" sz="4000" dirty="0"/>
          </a:p>
          <a:p>
            <a:r>
              <a:rPr lang="en-US" sz="4000" dirty="0"/>
              <a:t>          </a:t>
            </a:r>
          </a:p>
        </p:txBody>
      </p:sp>
      <p:sp>
        <p:nvSpPr>
          <p:cNvPr id="6" name="Rectangle 5"/>
          <p:cNvSpPr/>
          <p:nvPr/>
        </p:nvSpPr>
        <p:spPr>
          <a:xfrm>
            <a:off x="457200" y="468868"/>
            <a:ext cx="1197764" cy="369332"/>
          </a:xfrm>
          <a:prstGeom prst="rect">
            <a:avLst/>
          </a:prstGeom>
        </p:spPr>
        <p:txBody>
          <a:bodyPr wrap="none">
            <a:spAutoFit/>
          </a:bodyPr>
          <a:lstStyle/>
          <a:p>
            <a:r>
              <a:rPr lang="en-US" b="1" i="1" dirty="0">
                <a:solidFill>
                  <a:srgbClr val="FF0000"/>
                </a:solidFill>
              </a:rPr>
              <a:t>skip over</a:t>
            </a:r>
          </a:p>
        </p:txBody>
      </p:sp>
    </p:spTree>
    <p:extLst>
      <p:ext uri="{BB962C8B-B14F-4D97-AF65-F5344CB8AC3E}">
        <p14:creationId xmlns:p14="http://schemas.microsoft.com/office/powerpoint/2010/main" val="293005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89154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8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800" b="0" i="0" u="none" strike="noStrike" cap="none" normalizeH="0" baseline="0" dirty="0">
                <a:ln>
                  <a:noFill/>
                </a:ln>
                <a:solidFill>
                  <a:schemeClr val="tx1"/>
                </a:solidFill>
                <a:effectLst/>
                <a:latin typeface="Arial" pitchFamily="34" charset="0"/>
                <a:ea typeface="Times New Roman" pitchFamily="18" charset="0"/>
              </a:rPr>
              <a:t>         </a:t>
            </a:r>
            <a:endParaRPr kumimoji="0" lang="en-US" sz="2800" b="0" i="0" u="none" strike="noStrike" cap="none" normalizeH="0" baseline="0" dirty="0">
              <a:ln>
                <a:noFill/>
              </a:ln>
              <a:solidFill>
                <a:schemeClr val="tx1"/>
              </a:solidFill>
              <a:effectLst/>
              <a:latin typeface="Arial" pitchFamily="34" charset="0"/>
            </a:endParaRPr>
          </a:p>
        </p:txBody>
      </p:sp>
      <p:sp>
        <p:nvSpPr>
          <p:cNvPr id="11265" name="Rectangle 1"/>
          <p:cNvSpPr>
            <a:spLocks noChangeArrowheads="1"/>
          </p:cNvSpPr>
          <p:nvPr/>
        </p:nvSpPr>
        <p:spPr bwMode="auto">
          <a:xfrm>
            <a:off x="0" y="0"/>
            <a:ext cx="9144000" cy="2892518"/>
          </a:xfrm>
          <a:prstGeom prst="rect">
            <a:avLst/>
          </a:prstGeom>
          <a:noFill/>
          <a:ln w="9525">
            <a:noFill/>
            <a:miter lim="800000"/>
            <a:headEnd/>
            <a:tailEnd/>
          </a:ln>
          <a:effectLst/>
        </p:spPr>
        <p:txBody>
          <a:bodyPr vert="horz" wrap="square" lIns="914112" tIns="914112" rIns="914112" bIns="914112" numCol="1" anchor="t"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b="1"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br>
              <a:rPr kumimoji="0" lang="en-US" sz="1600" b="0" i="0" u="none" strike="noStrike" cap="none" normalizeH="0" baseline="0" dirty="0">
                <a:ln>
                  <a:noFill/>
                </a:ln>
                <a:solidFill>
                  <a:schemeClr val="tx1"/>
                </a:solidFill>
                <a:effectLst/>
                <a:latin typeface="Arial" pitchFamily="34" charset="0"/>
                <a:ea typeface="Times New Roman" pitchFamily="18" charset="0"/>
              </a:rPr>
            </a:br>
            <a:endParaRPr kumimoji="0" lang="en-US" sz="1600" b="0" i="0" u="none" strike="noStrike" cap="none" normalizeH="0" baseline="0" dirty="0">
              <a:ln>
                <a:noFill/>
              </a:ln>
              <a:solidFill>
                <a:schemeClr val="tx1"/>
              </a:solidFill>
              <a:effectLst/>
              <a:latin typeface="Arial" pitchFamily="34" charset="0"/>
            </a:endParaRPr>
          </a:p>
        </p:txBody>
      </p:sp>
      <p:pic>
        <p:nvPicPr>
          <p:cNvPr id="8" name="Picture 6" descr="C:\Documents and Settings\User\Local Settings\Temporary Internet Files\Content.IE5\SR949ZFZ\MC900287437[1].wmf"/>
          <p:cNvPicPr>
            <a:picLocks noChangeAspect="1" noChangeArrowheads="1"/>
          </p:cNvPicPr>
          <p:nvPr/>
        </p:nvPicPr>
        <p:blipFill>
          <a:blip r:embed="rId3" cstate="print"/>
          <a:srcRect/>
          <a:stretch>
            <a:fillRect/>
          </a:stretch>
        </p:blipFill>
        <p:spPr bwMode="auto">
          <a:xfrm>
            <a:off x="4263683" y="152400"/>
            <a:ext cx="1066800" cy="841832"/>
          </a:xfrm>
          <a:prstGeom prst="rect">
            <a:avLst/>
          </a:prstGeom>
          <a:noFill/>
        </p:spPr>
      </p:pic>
      <p:sp>
        <p:nvSpPr>
          <p:cNvPr id="9" name="TextBox 8"/>
          <p:cNvSpPr txBox="1"/>
          <p:nvPr/>
        </p:nvSpPr>
        <p:spPr>
          <a:xfrm>
            <a:off x="5562600" y="388650"/>
            <a:ext cx="33528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Who wins in court, and why?</a:t>
            </a:r>
          </a:p>
        </p:txBody>
      </p:sp>
      <p:sp>
        <p:nvSpPr>
          <p:cNvPr id="10" name="Rectangle 9"/>
          <p:cNvSpPr/>
          <p:nvPr/>
        </p:nvSpPr>
        <p:spPr>
          <a:xfrm>
            <a:off x="0" y="1446259"/>
            <a:ext cx="8991600" cy="7478970"/>
          </a:xfrm>
          <a:prstGeom prst="rect">
            <a:avLst/>
          </a:prstGeom>
        </p:spPr>
        <p:txBody>
          <a:bodyPr wrap="square">
            <a:spAutoFit/>
          </a:bodyPr>
          <a:lstStyle/>
          <a:p>
            <a:r>
              <a:rPr lang="en-US" sz="2000" b="1" dirty="0"/>
              <a:t>   Diversions affecting oyster beds</a:t>
            </a:r>
          </a:p>
          <a:p>
            <a:r>
              <a:rPr lang="en-US" sz="2000" i="1" dirty="0"/>
              <a:t>     Avenal et al v. Louisiana</a:t>
            </a:r>
            <a:r>
              <a:rPr lang="en-US" sz="2000" dirty="0"/>
              <a:t>, 886 So.2d 1085 (La. 10/19/04)</a:t>
            </a:r>
          </a:p>
          <a:p>
            <a:endParaRPr lang="en-US" sz="2000" dirty="0"/>
          </a:p>
          <a:p>
            <a:r>
              <a:rPr lang="en-US" sz="2000" b="1" dirty="0"/>
              <a:t>   Land loss from E &amp; P (exploration and production) canals</a:t>
            </a:r>
          </a:p>
          <a:p>
            <a:r>
              <a:rPr lang="en-US" sz="2000" i="1" dirty="0"/>
              <a:t>     </a:t>
            </a:r>
            <a:r>
              <a:rPr lang="en-US" sz="2000" i="1" dirty="0" err="1"/>
              <a:t>Barasich</a:t>
            </a:r>
            <a:r>
              <a:rPr lang="en-US" sz="2000" i="1" dirty="0"/>
              <a:t> v. Columbia Gulf Trans. Co</a:t>
            </a:r>
            <a:r>
              <a:rPr lang="en-US" sz="2000" dirty="0"/>
              <a:t>., 467 F. Supp. 2d 676 (E.D. La. 2006)</a:t>
            </a:r>
          </a:p>
          <a:p>
            <a:endParaRPr lang="en-US" sz="2000" dirty="0"/>
          </a:p>
          <a:p>
            <a:r>
              <a:rPr lang="en-US" sz="2000" b="1" dirty="0"/>
              <a:t>   AGW/Climate Change made storms and coastal damage worse</a:t>
            </a:r>
          </a:p>
          <a:p>
            <a:r>
              <a:rPr lang="en-US" sz="2000" i="1" dirty="0"/>
              <a:t>     Native Village of </a:t>
            </a:r>
            <a:r>
              <a:rPr lang="en-US" sz="2000" i="1" dirty="0" err="1"/>
              <a:t>Kivalina</a:t>
            </a:r>
            <a:r>
              <a:rPr lang="en-US" sz="2000" i="1" dirty="0"/>
              <a:t> v. Exxon Mobil Corp</a:t>
            </a:r>
            <a:r>
              <a:rPr lang="en-US" sz="2000" dirty="0"/>
              <a:t>., 696 F.3d 849 (9th Cir.              </a:t>
            </a:r>
          </a:p>
          <a:p>
            <a:r>
              <a:rPr lang="en-US" sz="2000" dirty="0"/>
              <a:t>     2012); cert denied 2013, and C</a:t>
            </a:r>
            <a:r>
              <a:rPr lang="en-US" sz="2000" i="1" dirty="0"/>
              <a:t>omer v. Murphy Oil USA</a:t>
            </a:r>
            <a:r>
              <a:rPr lang="en-US" sz="2000" dirty="0"/>
              <a:t>, 43 ELR 20109    </a:t>
            </a:r>
          </a:p>
          <a:p>
            <a:r>
              <a:rPr lang="en-US" sz="2000" dirty="0"/>
              <a:t>     (5th Cir., 05/14/2013) </a:t>
            </a:r>
          </a:p>
          <a:p>
            <a:endParaRPr lang="en-US" sz="2000" dirty="0"/>
          </a:p>
          <a:p>
            <a:r>
              <a:rPr lang="en-US" sz="2000" b="1" dirty="0"/>
              <a:t>  Increased levee costs from E &amp; P canals and production itself</a:t>
            </a:r>
          </a:p>
          <a:p>
            <a:r>
              <a:rPr lang="en-US" sz="2000" i="1" dirty="0"/>
              <a:t>    </a:t>
            </a:r>
            <a:r>
              <a:rPr lang="en-US" sz="2000" i="1" dirty="0" err="1"/>
              <a:t>Bd</a:t>
            </a:r>
            <a:r>
              <a:rPr lang="en-US" sz="2000" i="1" dirty="0"/>
              <a:t> of </a:t>
            </a:r>
            <a:r>
              <a:rPr lang="en-US" sz="2000" i="1" dirty="0" err="1"/>
              <a:t>Comm</a:t>
            </a:r>
            <a:r>
              <a:rPr lang="en-US" sz="2000" i="1" dirty="0"/>
              <a:t>’ of the S.E. La. Flood Protection Authority-East v. Tenn. Gas     </a:t>
            </a:r>
          </a:p>
          <a:p>
            <a:r>
              <a:rPr lang="en-US" sz="2000" i="1" dirty="0"/>
              <a:t>    Pipeline Co., LLC., et al., file No. 13-6911 (D. Ct. Orleans Parish, La. </a:t>
            </a:r>
          </a:p>
          <a:p>
            <a:r>
              <a:rPr lang="en-US" sz="2000" i="1" dirty="0"/>
              <a:t>    Jul 24, 2013); </a:t>
            </a:r>
            <a:r>
              <a:rPr lang="en-US" sz="2000" dirty="0"/>
              <a:t>removed then dismissed (E.D. La. 2015)</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2" name="TextBox 1"/>
          <p:cNvSpPr txBox="1"/>
          <p:nvPr/>
        </p:nvSpPr>
        <p:spPr>
          <a:xfrm>
            <a:off x="417342" y="369623"/>
            <a:ext cx="3429000" cy="461665"/>
          </a:xfrm>
          <a:prstGeom prst="rect">
            <a:avLst/>
          </a:prstGeom>
          <a:noFill/>
        </p:spPr>
        <p:txBody>
          <a:bodyPr wrap="square" rtlCol="0">
            <a:spAutoFit/>
          </a:bodyPr>
          <a:lstStyle/>
          <a:p>
            <a:r>
              <a:rPr lang="en-US" sz="2400" b="1" i="1" dirty="0">
                <a:solidFill>
                  <a:srgbClr val="FF0000"/>
                </a:solidFill>
              </a:rPr>
              <a:t>skip ahead/skip over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400109"/>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1" u="none" strike="noStrike" cap="none" normalizeH="0" baseline="0" dirty="0">
                <a:ln>
                  <a:noFill/>
                </a:ln>
                <a:solidFill>
                  <a:schemeClr val="tx1"/>
                </a:solidFill>
                <a:effectLst/>
                <a:ea typeface="Times New Roman" pitchFamily="18" charset="0"/>
              </a:rPr>
              <a:t>Corpus </a:t>
            </a:r>
            <a:r>
              <a:rPr kumimoji="0" lang="en-US" sz="2400" b="0" i="1" u="none" strike="noStrike" cap="none" normalizeH="0" baseline="0" dirty="0" err="1">
                <a:ln>
                  <a:noFill/>
                </a:ln>
                <a:solidFill>
                  <a:schemeClr val="tx1"/>
                </a:solidFill>
                <a:effectLst/>
                <a:ea typeface="Times New Roman" pitchFamily="18" charset="0"/>
              </a:rPr>
              <a:t>Iurus</a:t>
            </a:r>
            <a:r>
              <a:rPr kumimoji="0" lang="en-US" sz="2400" b="0" i="1" u="none" strike="noStrike" cap="none" normalizeH="0" baseline="0" dirty="0">
                <a:ln>
                  <a:noFill/>
                </a:ln>
                <a:solidFill>
                  <a:schemeClr val="tx1"/>
                </a:solidFill>
                <a:effectLst/>
                <a:ea typeface="Times New Roman" pitchFamily="18" charset="0"/>
              </a:rPr>
              <a:t> </a:t>
            </a:r>
            <a:r>
              <a:rPr kumimoji="0" lang="en-US" sz="2400" b="0" i="1" u="none" strike="noStrike" cap="none" normalizeH="0" baseline="0" dirty="0" err="1">
                <a:ln>
                  <a:noFill/>
                </a:ln>
                <a:solidFill>
                  <a:schemeClr val="tx1"/>
                </a:solidFill>
                <a:effectLst/>
                <a:ea typeface="Times New Roman" pitchFamily="18" charset="0"/>
              </a:rPr>
              <a:t>Civilis</a:t>
            </a:r>
            <a:r>
              <a:rPr kumimoji="0" lang="en-US" sz="2400" b="0" i="1" u="none" strike="noStrike" cap="none" normalizeH="0" baseline="0" dirty="0">
                <a:ln>
                  <a:noFill/>
                </a:ln>
                <a:solidFill>
                  <a:schemeClr val="tx1"/>
                </a:solidFill>
                <a:effectLst/>
                <a:ea typeface="Times New Roman" pitchFamily="18" charset="0"/>
              </a:rPr>
              <a:t> </a:t>
            </a:r>
            <a:r>
              <a:rPr kumimoji="0" lang="en-US" sz="2400" b="0" i="0" u="none" strike="noStrike" cap="none" normalizeH="0" baseline="0" dirty="0">
                <a:ln>
                  <a:noFill/>
                </a:ln>
                <a:solidFill>
                  <a:schemeClr val="tx1"/>
                </a:solidFill>
                <a:effectLst/>
                <a:ea typeface="Times New Roman" pitchFamily="18" charset="0"/>
              </a:rPr>
              <a:t>(Body of Civil Law), </a:t>
            </a:r>
            <a:r>
              <a:rPr kumimoji="0" lang="en-US" sz="2400" b="0" i="1" u="none" strike="noStrike" cap="none" normalizeH="0" baseline="0" dirty="0">
                <a:ln>
                  <a:noFill/>
                </a:ln>
                <a:solidFill>
                  <a:schemeClr val="tx1"/>
                </a:solidFill>
                <a:effectLst/>
                <a:ea typeface="Times New Roman" pitchFamily="18" charset="0"/>
              </a:rPr>
              <a:t>Institutes</a:t>
            </a:r>
            <a:r>
              <a:rPr kumimoji="0" lang="en-US" sz="2400" b="0" i="0" u="none" strike="noStrike" cap="none" normalizeH="0" baseline="0" dirty="0">
                <a:ln>
                  <a:noFill/>
                </a:ln>
                <a:solidFill>
                  <a:schemeClr val="tx1"/>
                </a:solidFill>
                <a:effectLst/>
                <a:ea typeface="Times New Roman" pitchFamily="18" charset="0"/>
              </a:rPr>
              <a:t>, Book II, Of  </a:t>
            </a: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0" u="none" strike="noStrike" cap="none" normalizeH="0" baseline="0" dirty="0">
                <a:ln>
                  <a:noFill/>
                </a:ln>
                <a:solidFill>
                  <a:schemeClr val="tx1"/>
                </a:solidFill>
                <a:effectLst/>
                <a:ea typeface="Times New Roman" pitchFamily="18" charset="0"/>
              </a:rPr>
              <a:t>Things; [Chapter] I. Divisions of Things; [Article] 3.  Issued in</a:t>
            </a: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0" u="none" strike="noStrike" cap="none" normalizeH="0" baseline="0" dirty="0">
                <a:ln>
                  <a:noFill/>
                </a:ln>
                <a:solidFill>
                  <a:schemeClr val="tx1"/>
                </a:solidFill>
                <a:effectLst/>
                <a:ea typeface="Times New Roman" pitchFamily="18" charset="0"/>
              </a:rPr>
              <a:t>three parts between 529 (AD) and 533 at the order of Emperor</a:t>
            </a: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0" u="none" strike="noStrike" cap="none" normalizeH="0" baseline="0" dirty="0">
                <a:ln>
                  <a:noFill/>
                </a:ln>
                <a:solidFill>
                  <a:schemeClr val="tx1"/>
                </a:solidFill>
                <a:effectLst/>
                <a:ea typeface="Times New Roman" pitchFamily="18" charset="0"/>
              </a:rPr>
              <a:t>Justinian, but copied </a:t>
            </a:r>
            <a:r>
              <a:rPr lang="en-US" sz="2400" dirty="0">
                <a:ea typeface="Times New Roman" pitchFamily="18" charset="0"/>
              </a:rPr>
              <a:t>f</a:t>
            </a:r>
            <a:r>
              <a:rPr kumimoji="0" lang="en-US" sz="2400" b="0" i="0" u="none" strike="noStrike" cap="none" normalizeH="0" baseline="0" dirty="0">
                <a:ln>
                  <a:noFill/>
                </a:ln>
                <a:solidFill>
                  <a:schemeClr val="tx1"/>
                </a:solidFill>
                <a:effectLst/>
                <a:ea typeface="Times New Roman" pitchFamily="18" charset="0"/>
              </a:rPr>
              <a:t>rom 1</a:t>
            </a:r>
            <a:r>
              <a:rPr kumimoji="0" lang="en-US" sz="2400" b="0" i="0" u="none" strike="noStrike" cap="none" normalizeH="0" baseline="30000" dirty="0">
                <a:ln>
                  <a:noFill/>
                </a:ln>
                <a:solidFill>
                  <a:schemeClr val="tx1"/>
                </a:solidFill>
                <a:effectLst/>
                <a:ea typeface="Times New Roman" pitchFamily="18" charset="0"/>
              </a:rPr>
              <a:t>st</a:t>
            </a:r>
            <a:r>
              <a:rPr kumimoji="0" lang="en-US" sz="2400" b="0" i="0" u="none" strike="noStrike" cap="none" normalizeH="0" baseline="0" dirty="0">
                <a:ln>
                  <a:noFill/>
                </a:ln>
                <a:solidFill>
                  <a:schemeClr val="tx1"/>
                </a:solidFill>
                <a:effectLst/>
                <a:ea typeface="Times New Roman" pitchFamily="18" charset="0"/>
              </a:rPr>
              <a:t> Century Roman law.</a:t>
            </a:r>
            <a:endParaRPr kumimoji="0" lang="en-US" sz="2400" b="0" i="0" u="none" strike="noStrike" cap="none" normalizeH="0" baseline="0" dirty="0">
              <a:ln>
                <a:noFill/>
              </a:ln>
              <a:solidFill>
                <a:schemeClr val="tx1"/>
              </a:solidFill>
              <a:effectLst/>
            </a:endParaRPr>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609602" y="228600"/>
            <a:ext cx="695602" cy="685800"/>
          </a:xfrm>
          <a:prstGeom prst="rect">
            <a:avLst/>
          </a:prstGeom>
          <a:noFill/>
        </p:spPr>
      </p:pic>
      <p:sp>
        <p:nvSpPr>
          <p:cNvPr id="4" name="Rectangle 3"/>
          <p:cNvSpPr/>
          <p:nvPr/>
        </p:nvSpPr>
        <p:spPr>
          <a:xfrm>
            <a:off x="1143000" y="609600"/>
            <a:ext cx="4038600" cy="369332"/>
          </a:xfrm>
          <a:prstGeom prst="rect">
            <a:avLst/>
          </a:prstGeom>
        </p:spPr>
        <p:txBody>
          <a:bodyPr wrap="square">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ea typeface="Times New Roman" pitchFamily="18" charset="0"/>
              </a:rPr>
              <a:t>Where’s the beach?</a:t>
            </a:r>
            <a:endParaRPr lang="en-US" dirty="0">
              <a:solidFill>
                <a:prstClr val="black"/>
              </a:solidFill>
            </a:endParaRPr>
          </a:p>
        </p:txBody>
      </p:sp>
      <p:sp>
        <p:nvSpPr>
          <p:cNvPr id="5" name="Rectangle 4"/>
          <p:cNvSpPr/>
          <p:nvPr/>
        </p:nvSpPr>
        <p:spPr>
          <a:xfrm>
            <a:off x="152400" y="1924109"/>
            <a:ext cx="8763000" cy="1323439"/>
          </a:xfrm>
          <a:prstGeom prst="rect">
            <a:avLst/>
          </a:prstGeom>
        </p:spPr>
        <p:txBody>
          <a:bodyPr wrap="square">
            <a:spAutoFit/>
          </a:bodyPr>
          <a:lstStyle/>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The seashore extends as far as  </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the greatest </a:t>
            </a:r>
            <a:r>
              <a:rPr lang="en-US" sz="4000" b="1" i="1" dirty="0">
                <a:solidFill>
                  <a:schemeClr val="accent1"/>
                </a:solidFill>
              </a:rPr>
              <a:t>winter f</a:t>
            </a:r>
            <a:r>
              <a:rPr lang="en-US" sz="4000" b="1" i="1" dirty="0">
                <a:solidFill>
                  <a:schemeClr val="accent1"/>
                </a:solidFill>
                <a:ea typeface="Times New Roman" pitchFamily="18" charset="0"/>
              </a:rPr>
              <a:t>lood runs up. </a:t>
            </a:r>
            <a:endParaRPr lang="en-US" sz="4000" i="1" dirty="0">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609601" y="228600"/>
            <a:ext cx="685799" cy="676136"/>
          </a:xfrm>
          <a:prstGeom prst="rect">
            <a:avLst/>
          </a:prstGeom>
          <a:noFill/>
        </p:spPr>
      </p:pic>
      <p:sp>
        <p:nvSpPr>
          <p:cNvPr id="4" name="Rectangle 3"/>
          <p:cNvSpPr/>
          <p:nvPr/>
        </p:nvSpPr>
        <p:spPr>
          <a:xfrm>
            <a:off x="1066800" y="609600"/>
            <a:ext cx="4038600" cy="369332"/>
          </a:xfrm>
          <a:prstGeom prst="rect">
            <a:avLst/>
          </a:prstGeom>
        </p:spPr>
        <p:txBody>
          <a:bodyPr wrap="square">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ea typeface="Times New Roman" pitchFamily="18" charset="0"/>
              </a:rPr>
              <a:t> Where’s the beach?</a:t>
            </a:r>
            <a:endParaRPr lang="en-US" dirty="0">
              <a:solidFill>
                <a:prstClr val="black"/>
              </a:solidFill>
            </a:endParaRPr>
          </a:p>
        </p:txBody>
      </p:sp>
      <p:sp>
        <p:nvSpPr>
          <p:cNvPr id="6" name="Rectangle 5"/>
          <p:cNvSpPr/>
          <p:nvPr/>
        </p:nvSpPr>
        <p:spPr>
          <a:xfrm>
            <a:off x="-1378634" y="4114041"/>
            <a:ext cx="10515600" cy="2631490"/>
          </a:xfrm>
          <a:prstGeom prst="rect">
            <a:avLst/>
          </a:prstGeom>
        </p:spPr>
        <p:txBody>
          <a:bodyPr wrap="square">
            <a:spAutoFit/>
          </a:bodyPr>
          <a:lstStyle/>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b="1" i="1" dirty="0">
              <a:ea typeface="Times New Roman" pitchFamily="18" charset="0"/>
            </a:endParaRP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b="1" i="1" dirty="0">
              <a:ea typeface="Times New Roman" pitchFamily="18" charset="0"/>
            </a:endParaRP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La. Civil Code Article 451, “Seashore” (last reenacted by Acts 1978, No. 728, §1)</a:t>
            </a: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100" dirty="0"/>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La. Supreme Ct. was asked to interpret Art 451 to mean the land “normally covered            </a:t>
            </a: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by the highest tide of the year” but declined because the legislature writes statutes, </a:t>
            </a: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not the courts. </a:t>
            </a: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dirty="0">
              <a:ea typeface="Times New Roman" pitchFamily="18" charset="0"/>
            </a:endParaRPr>
          </a:p>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See </a:t>
            </a:r>
            <a:r>
              <a:rPr lang="en-US" i="1" dirty="0">
                <a:ea typeface="Times New Roman" pitchFamily="18" charset="0"/>
              </a:rPr>
              <a:t>Roy v. </a:t>
            </a:r>
            <a:r>
              <a:rPr lang="en-US" i="1" dirty="0" err="1">
                <a:ea typeface="Times New Roman" pitchFamily="18" charset="0"/>
              </a:rPr>
              <a:t>Bd</a:t>
            </a:r>
            <a:r>
              <a:rPr lang="en-US" i="1" dirty="0">
                <a:ea typeface="Times New Roman" pitchFamily="18" charset="0"/>
              </a:rPr>
              <a:t> of </a:t>
            </a:r>
            <a:r>
              <a:rPr lang="en-US" i="1" dirty="0" err="1">
                <a:ea typeface="Times New Roman" pitchFamily="18" charset="0"/>
              </a:rPr>
              <a:t>Comm</a:t>
            </a:r>
            <a:r>
              <a:rPr lang="en-US" i="1" dirty="0">
                <a:ea typeface="Times New Roman" pitchFamily="18" charset="0"/>
              </a:rPr>
              <a:t> of Pontchartrain Levee Dist</a:t>
            </a:r>
            <a:r>
              <a:rPr lang="en-US" dirty="0">
                <a:ea typeface="Times New Roman" pitchFamily="18" charset="0"/>
              </a:rPr>
              <a:t>, 117 So. 2d 60 (1960).</a:t>
            </a:r>
            <a:endParaRPr lang="en-US" sz="2800" dirty="0"/>
          </a:p>
        </p:txBody>
      </p:sp>
      <p:sp>
        <p:nvSpPr>
          <p:cNvPr id="9" name="TextBox 8"/>
          <p:cNvSpPr txBox="1"/>
          <p:nvPr/>
        </p:nvSpPr>
        <p:spPr>
          <a:xfrm>
            <a:off x="609601" y="1362277"/>
            <a:ext cx="8381999" cy="3319775"/>
          </a:xfrm>
          <a:prstGeom prst="rect">
            <a:avLst/>
          </a:prstGeom>
          <a:noFill/>
        </p:spPr>
        <p:txBody>
          <a:bodyPr wrap="square" rtlCol="0">
            <a:spAutoFit/>
          </a:bodyPr>
          <a:lstStyle/>
          <a:p>
            <a:pPr lvl="0" indent="1828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4000" b="1" i="1" dirty="0">
              <a:solidFill>
                <a:schemeClr val="tx2">
                  <a:lumMod val="60000"/>
                  <a:lumOff val="40000"/>
                </a:schemeClr>
              </a:solidFill>
              <a:ea typeface="Times New Roman" pitchFamily="18" charset="0"/>
            </a:endParaRPr>
          </a:p>
        </p:txBody>
      </p:sp>
      <p:sp>
        <p:nvSpPr>
          <p:cNvPr id="13" name="Rectangle 12"/>
          <p:cNvSpPr/>
          <p:nvPr/>
        </p:nvSpPr>
        <p:spPr>
          <a:xfrm>
            <a:off x="0" y="1588532"/>
            <a:ext cx="9220200" cy="2554545"/>
          </a:xfrm>
          <a:prstGeom prst="rect">
            <a:avLst/>
          </a:prstGeom>
        </p:spPr>
        <p:txBody>
          <a:bodyPr wrap="square">
            <a:spAutoFit/>
          </a:bodyPr>
          <a:lstStyle/>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Seashore is the space of land over</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which the waters of the sea spread</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in the highest tide during the winter </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season.</a:t>
            </a:r>
            <a:endParaRPr lang="en-US" sz="4000" i="1" dirty="0">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95400"/>
            <a:ext cx="8763000" cy="1323439"/>
          </a:xfrm>
          <a:prstGeom prst="rect">
            <a:avLst/>
          </a:prstGeom>
        </p:spPr>
        <p:txBody>
          <a:bodyPr wrap="square">
            <a:spAutoFit/>
          </a:bodyPr>
          <a:lstStyle/>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The seashore extends as far as  </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the greatest </a:t>
            </a:r>
            <a:r>
              <a:rPr lang="en-US" sz="4000" b="1" i="1" dirty="0">
                <a:solidFill>
                  <a:schemeClr val="accent1"/>
                </a:solidFill>
              </a:rPr>
              <a:t>winter f</a:t>
            </a:r>
            <a:r>
              <a:rPr lang="en-US" sz="4000" b="1" i="1" dirty="0">
                <a:solidFill>
                  <a:schemeClr val="accent1"/>
                </a:solidFill>
                <a:ea typeface="Times New Roman" pitchFamily="18" charset="0"/>
              </a:rPr>
              <a:t>lood runs up. </a:t>
            </a:r>
            <a:endParaRPr lang="en-US" sz="4000" i="1" dirty="0">
              <a:solidFill>
                <a:schemeClr val="accent1"/>
              </a:solidFill>
            </a:endParaRPr>
          </a:p>
        </p:txBody>
      </p:sp>
      <p:sp>
        <p:nvSpPr>
          <p:cNvPr id="3" name="Rectangle 2"/>
          <p:cNvSpPr/>
          <p:nvPr/>
        </p:nvSpPr>
        <p:spPr>
          <a:xfrm>
            <a:off x="0" y="3505200"/>
            <a:ext cx="9220200" cy="2554545"/>
          </a:xfrm>
          <a:prstGeom prst="rect">
            <a:avLst/>
          </a:prstGeom>
        </p:spPr>
        <p:txBody>
          <a:bodyPr wrap="square">
            <a:spAutoFit/>
          </a:bodyPr>
          <a:lstStyle/>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Seashore is the space of land over</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which the waters of the sea spread</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in the highest tide during the winter </a:t>
            </a:r>
          </a:p>
          <a:p>
            <a:pPr lvl="0" indent="2286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4000" b="1" i="1" dirty="0">
                <a:solidFill>
                  <a:schemeClr val="accent1"/>
                </a:solidFill>
                <a:ea typeface="Times New Roman" pitchFamily="18" charset="0"/>
              </a:rPr>
              <a:t>season.</a:t>
            </a:r>
            <a:endParaRPr lang="en-US" sz="4000" i="1" dirty="0">
              <a:solidFill>
                <a:schemeClr val="accent1"/>
              </a:solidFill>
            </a:endParaRPr>
          </a:p>
        </p:txBody>
      </p:sp>
      <p:pic>
        <p:nvPicPr>
          <p:cNvPr id="4" name="Picture 3" descr="C:\Documents and Settings\User\Local Settings\Temporary Internet Files\Content.IE5\N7VDK7QO\MC900358893[1].wmf"/>
          <p:cNvPicPr>
            <a:picLocks noChangeAspect="1" noChangeArrowheads="1"/>
          </p:cNvPicPr>
          <p:nvPr/>
        </p:nvPicPr>
        <p:blipFill>
          <a:blip r:embed="rId2" cstate="print"/>
          <a:srcRect/>
          <a:stretch>
            <a:fillRect/>
          </a:stretch>
        </p:blipFill>
        <p:spPr bwMode="auto">
          <a:xfrm>
            <a:off x="457200" y="228600"/>
            <a:ext cx="685799" cy="676136"/>
          </a:xfrm>
          <a:prstGeom prst="rect">
            <a:avLst/>
          </a:prstGeom>
          <a:noFill/>
        </p:spPr>
      </p:pic>
      <p:sp>
        <p:nvSpPr>
          <p:cNvPr id="5" name="Rectangle 4"/>
          <p:cNvSpPr/>
          <p:nvPr/>
        </p:nvSpPr>
        <p:spPr>
          <a:xfrm>
            <a:off x="990600" y="382002"/>
            <a:ext cx="4038600" cy="369332"/>
          </a:xfrm>
          <a:prstGeom prst="rect">
            <a:avLst/>
          </a:prstGeom>
        </p:spPr>
        <p:txBody>
          <a:bodyPr wrap="square">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ea typeface="Times New Roman" pitchFamily="18" charset="0"/>
              </a:rPr>
              <a:t> Where’s the beach?</a:t>
            </a:r>
            <a:endParaRPr lang="en-US" dirty="0">
              <a:solidFill>
                <a:prstClr val="black"/>
              </a:solidFill>
            </a:endParaRPr>
          </a:p>
        </p:txBody>
      </p:sp>
      <p:sp>
        <p:nvSpPr>
          <p:cNvPr id="6" name="TextBox 5"/>
          <p:cNvSpPr txBox="1"/>
          <p:nvPr/>
        </p:nvSpPr>
        <p:spPr>
          <a:xfrm>
            <a:off x="3581400" y="2747893"/>
            <a:ext cx="5334000" cy="523220"/>
          </a:xfrm>
          <a:prstGeom prst="rect">
            <a:avLst/>
          </a:prstGeom>
          <a:noFill/>
        </p:spPr>
        <p:txBody>
          <a:bodyPr wrap="square" rtlCol="0">
            <a:spAutoFit/>
          </a:bodyPr>
          <a:lstStyle/>
          <a:p>
            <a:r>
              <a:rPr lang="en-US" sz="2800" b="1" dirty="0">
                <a:solidFill>
                  <a:srgbClr val="FF0000"/>
                </a:solidFill>
              </a:rPr>
              <a:t>Justinian copying Roman law</a:t>
            </a:r>
          </a:p>
        </p:txBody>
      </p:sp>
      <p:sp>
        <p:nvSpPr>
          <p:cNvPr id="7" name="TextBox 6"/>
          <p:cNvSpPr txBox="1"/>
          <p:nvPr/>
        </p:nvSpPr>
        <p:spPr>
          <a:xfrm>
            <a:off x="3276600" y="5549225"/>
            <a:ext cx="5638800" cy="523220"/>
          </a:xfrm>
          <a:prstGeom prst="rect">
            <a:avLst/>
          </a:prstGeom>
          <a:noFill/>
        </p:spPr>
        <p:txBody>
          <a:bodyPr wrap="square" rtlCol="0">
            <a:spAutoFit/>
          </a:bodyPr>
          <a:lstStyle/>
          <a:p>
            <a:r>
              <a:rPr lang="en-US" sz="2800" b="1" dirty="0">
                <a:solidFill>
                  <a:srgbClr val="FF0000"/>
                </a:solidFill>
              </a:rPr>
              <a:t>La Civil Code copying Justinian</a:t>
            </a:r>
          </a:p>
        </p:txBody>
      </p:sp>
    </p:spTree>
    <p:extLst>
      <p:ext uri="{BB962C8B-B14F-4D97-AF65-F5344CB8AC3E}">
        <p14:creationId xmlns:p14="http://schemas.microsoft.com/office/powerpoint/2010/main" val="730355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576"/>
            <a:ext cx="9144000" cy="6642847"/>
          </a:xfrm>
          <a:prstGeom prst="rect">
            <a:avLst/>
          </a:prstGeom>
        </p:spPr>
      </p:pic>
      <p:pic>
        <p:nvPicPr>
          <p:cNvPr id="9" name="Picture 8" descr="C:\Documents and Settings\User\Local Settings\Temporary Internet Files\Content.IE5\N7VDK7QO\MC900358893[1].wmf"/>
          <p:cNvPicPr>
            <a:picLocks noChangeAspect="1" noChangeArrowheads="1"/>
          </p:cNvPicPr>
          <p:nvPr/>
        </p:nvPicPr>
        <p:blipFill>
          <a:blip r:embed="rId4" cstate="print"/>
          <a:srcRect/>
          <a:stretch>
            <a:fillRect/>
          </a:stretch>
        </p:blipFill>
        <p:spPr bwMode="auto">
          <a:xfrm>
            <a:off x="195943" y="85805"/>
            <a:ext cx="685799" cy="676136"/>
          </a:xfrm>
          <a:prstGeom prst="rect">
            <a:avLst/>
          </a:prstGeom>
          <a:noFill/>
        </p:spPr>
      </p:pic>
      <p:sp>
        <p:nvSpPr>
          <p:cNvPr id="10" name="Rectangle 9"/>
          <p:cNvSpPr/>
          <p:nvPr/>
        </p:nvSpPr>
        <p:spPr>
          <a:xfrm>
            <a:off x="685800" y="85804"/>
            <a:ext cx="8077200" cy="369332"/>
          </a:xfrm>
          <a:prstGeom prst="rect">
            <a:avLst/>
          </a:prstGeom>
        </p:spPr>
        <p:txBody>
          <a:bodyPr wrap="square">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ea typeface="Times New Roman" pitchFamily="18" charset="0"/>
              </a:rPr>
              <a:t> Where’s the beach?              (</a:t>
            </a:r>
            <a:r>
              <a:rPr lang="en-US" b="1" dirty="0">
                <a:solidFill>
                  <a:srgbClr val="FF0000"/>
                </a:solidFill>
                <a:ea typeface="Times New Roman" pitchFamily="18" charset="0"/>
              </a:rPr>
              <a:t>Marine Boundary Working Group</a:t>
            </a:r>
            <a:r>
              <a:rPr lang="en-US" dirty="0">
                <a:solidFill>
                  <a:prstClr val="black"/>
                </a:solidFill>
                <a:ea typeface="Times New Roman" pitchFamily="18" charset="0"/>
              </a:rPr>
              <a:t>)</a:t>
            </a:r>
            <a:endParaRPr lang="en-US" dirty="0">
              <a:solidFill>
                <a:prstClr val="black"/>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0"/>
            <a:ext cx="9466729" cy="7315200"/>
          </a:xfrm>
          <a:prstGeom prst="rect">
            <a:avLst/>
          </a:prstGeom>
        </p:spPr>
      </p:pic>
      <p:sp>
        <p:nvSpPr>
          <p:cNvPr id="3" name="TextBox 2"/>
          <p:cNvSpPr txBox="1"/>
          <p:nvPr/>
        </p:nvSpPr>
        <p:spPr>
          <a:xfrm>
            <a:off x="3581400" y="1295400"/>
            <a:ext cx="4648200" cy="3139321"/>
          </a:xfrm>
          <a:prstGeom prst="rect">
            <a:avLst/>
          </a:prstGeom>
          <a:noFill/>
        </p:spPr>
        <p:txBody>
          <a:bodyPr wrap="square" rtlCol="0">
            <a:spAutoFit/>
          </a:bodyPr>
          <a:lstStyle/>
          <a:p>
            <a:r>
              <a:rPr lang="en-US" i="1" dirty="0"/>
              <a:t>U.S. v. California</a:t>
            </a:r>
            <a:r>
              <a:rPr lang="en-US" dirty="0"/>
              <a:t>, 332 U.S. 19 (1947)</a:t>
            </a:r>
          </a:p>
          <a:p>
            <a:r>
              <a:rPr lang="en-US" i="1" dirty="0"/>
              <a:t>U.S. v. Louisiana</a:t>
            </a:r>
            <a:r>
              <a:rPr lang="en-US" dirty="0"/>
              <a:t>, 339 U.S. 699 (1950)</a:t>
            </a:r>
          </a:p>
          <a:p>
            <a:r>
              <a:rPr lang="en-US" i="1" dirty="0"/>
              <a:t>U.S. v. Texas</a:t>
            </a:r>
            <a:r>
              <a:rPr lang="en-US" dirty="0"/>
              <a:t>, 339 U.S. 707 (1950)</a:t>
            </a:r>
          </a:p>
          <a:p>
            <a:r>
              <a:rPr lang="en-US" dirty="0"/>
              <a:t>      </a:t>
            </a:r>
            <a:r>
              <a:rPr lang="en-US" b="1" dirty="0"/>
              <a:t>States cannot claim any submerged</a:t>
            </a:r>
          </a:p>
          <a:p>
            <a:r>
              <a:rPr lang="en-US" b="1" dirty="0"/>
              <a:t>      lands offshore.</a:t>
            </a:r>
          </a:p>
          <a:p>
            <a:endParaRPr lang="en-US" dirty="0"/>
          </a:p>
          <a:p>
            <a:r>
              <a:rPr lang="en-US" dirty="0"/>
              <a:t>Submerged Lands Act of 1953</a:t>
            </a:r>
          </a:p>
          <a:p>
            <a:r>
              <a:rPr lang="en-US" i="1" dirty="0"/>
              <a:t>U.S. v. La, Tex, Miss, Ala, and Fla</a:t>
            </a:r>
            <a:r>
              <a:rPr lang="en-US" dirty="0"/>
              <a:t>, 363 U.S. 1 (1960) </a:t>
            </a:r>
          </a:p>
          <a:p>
            <a:r>
              <a:rPr lang="en-US" b="1" dirty="0"/>
              <a:t>       La not entitled to an extended   </a:t>
            </a:r>
          </a:p>
          <a:p>
            <a:r>
              <a:rPr lang="en-US" b="1" dirty="0"/>
              <a:t>       boundary</a:t>
            </a:r>
          </a:p>
        </p:txBody>
      </p:sp>
    </p:spTree>
    <p:extLst>
      <p:ext uri="{BB962C8B-B14F-4D97-AF65-F5344CB8AC3E}">
        <p14:creationId xmlns:p14="http://schemas.microsoft.com/office/powerpoint/2010/main" val="86041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534400" cy="6771084"/>
          </a:xfrm>
          <a:prstGeom prst="rect">
            <a:avLst/>
          </a:prstGeom>
        </p:spPr>
        <p:txBody>
          <a:bodyPr wrap="square">
            <a:spAutoFit/>
          </a:bodyPr>
          <a:lstStyle/>
          <a:p>
            <a:endParaRPr lang="en-US" dirty="0"/>
          </a:p>
          <a:p>
            <a:pPr lvl="0"/>
            <a:r>
              <a:rPr lang="en-US" dirty="0"/>
              <a:t>                </a:t>
            </a:r>
            <a:r>
              <a:rPr lang="en-US" dirty="0">
                <a:solidFill>
                  <a:prstClr val="black"/>
                </a:solidFill>
                <a:ea typeface="Times New Roman" pitchFamily="18" charset="0"/>
              </a:rPr>
              <a:t>Where’s the beach?</a:t>
            </a:r>
          </a:p>
          <a:p>
            <a:pPr lvl="0"/>
            <a:endParaRPr lang="en-US" dirty="0"/>
          </a:p>
          <a:p>
            <a:r>
              <a:rPr lang="en-US" sz="2000" b="1" dirty="0"/>
              <a:t>Old Louisiana Law</a:t>
            </a:r>
            <a:r>
              <a:rPr lang="en-US" sz="2000" dirty="0"/>
              <a:t>, from 1978 (</a:t>
            </a:r>
            <a:r>
              <a:rPr lang="en-US" sz="2000" b="1" dirty="0">
                <a:solidFill>
                  <a:srgbClr val="FF0000"/>
                </a:solidFill>
              </a:rPr>
              <a:t>still the law today</a:t>
            </a:r>
            <a:r>
              <a:rPr lang="en-US" sz="2000" dirty="0"/>
              <a:t>):</a:t>
            </a:r>
          </a:p>
          <a:p>
            <a:endParaRPr lang="en-US" sz="2000" dirty="0"/>
          </a:p>
          <a:p>
            <a:r>
              <a:rPr lang="en-US" sz="2000" b="1" dirty="0"/>
              <a:t>R.S. 41 §1702.  </a:t>
            </a:r>
            <a:r>
              <a:rPr lang="en-US" sz="2000" dirty="0"/>
              <a:t>Reclamation of lands lost through erosion, compaction,</a:t>
            </a:r>
          </a:p>
          <a:p>
            <a:r>
              <a:rPr lang="en-US" sz="2000" dirty="0"/>
              <a:t>subsidence, and sea level rise . . . . </a:t>
            </a:r>
          </a:p>
          <a:p>
            <a:endParaRPr lang="en-US" sz="2000" dirty="0"/>
          </a:p>
          <a:p>
            <a:r>
              <a:rPr lang="en-US" sz="2000" dirty="0"/>
              <a:t>   D.(2)(e) However, no land which lies below the elevation of ordinary </a:t>
            </a:r>
          </a:p>
          <a:p>
            <a:r>
              <a:rPr lang="en-US" sz="2000" dirty="0"/>
              <a:t>   low water shall be considered emergent land.</a:t>
            </a:r>
          </a:p>
          <a:p>
            <a:endParaRPr lang="en-US" sz="2000" b="1" dirty="0"/>
          </a:p>
          <a:p>
            <a:r>
              <a:rPr lang="en-US" sz="2000" b="1" dirty="0"/>
              <a:t>New Louisiana Law </a:t>
            </a:r>
            <a:r>
              <a:rPr lang="en-US" sz="2000" dirty="0"/>
              <a:t>(2011)</a:t>
            </a:r>
          </a:p>
          <a:p>
            <a:r>
              <a:rPr lang="en-US" sz="2000" b="1" dirty="0"/>
              <a:t>R.S. 49:3.1, §1. </a:t>
            </a:r>
            <a:r>
              <a:rPr lang="en-US" sz="2000" dirty="0"/>
              <a:t>Gulfward boundary (</a:t>
            </a:r>
            <a:r>
              <a:rPr lang="en-US" sz="2000" b="1" i="1" dirty="0">
                <a:solidFill>
                  <a:srgbClr val="FF0000"/>
                </a:solidFill>
              </a:rPr>
              <a:t>not yet in effect; unlikely ever will</a:t>
            </a:r>
            <a:r>
              <a:rPr lang="en-US" sz="2000" dirty="0"/>
              <a:t>)</a:t>
            </a:r>
          </a:p>
          <a:p>
            <a:endParaRPr lang="en-US" sz="2000" dirty="0"/>
          </a:p>
          <a:p>
            <a:r>
              <a:rPr lang="en-US" sz="2000" dirty="0"/>
              <a:t>B.  The coastline of Louisiana shall be the line of ordinary low water along that portion of the coast which is in direct contact with the open sea and the line marking the seaward limit of inland waters, and </a:t>
            </a:r>
            <a:r>
              <a:rPr lang="en-US" sz="2000" b="1" dirty="0"/>
              <a:t>shall be not less than the baseline </a:t>
            </a:r>
            <a:r>
              <a:rPr lang="en-US" sz="2000" dirty="0"/>
              <a:t>defined by the coordinates set forth in U.S. v. La, 422 U.S. 13 (1975), Exhibit "A".   </a:t>
            </a:r>
            <a:r>
              <a:rPr lang="en-US" sz="2000" b="1" dirty="0"/>
              <a:t>Under no circumstances shall the coast-line of Louisiana be nearer inland than the baseline established by such coordinates</a:t>
            </a:r>
            <a:r>
              <a:rPr lang="en-US" sz="2000" dirty="0"/>
              <a:t>. [emphasis added]</a:t>
            </a:r>
          </a:p>
          <a:p>
            <a:endParaRPr lang="en-US" sz="2000" b="1" dirty="0"/>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388545" y="152400"/>
            <a:ext cx="695602" cy="6858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609602" y="228600"/>
            <a:ext cx="695602" cy="685800"/>
          </a:xfrm>
          <a:prstGeom prst="rect">
            <a:avLst/>
          </a:prstGeom>
          <a:noFill/>
        </p:spPr>
      </p:pic>
      <p:sp>
        <p:nvSpPr>
          <p:cNvPr id="4" name="Rectangle 3"/>
          <p:cNvSpPr/>
          <p:nvPr/>
        </p:nvSpPr>
        <p:spPr>
          <a:xfrm>
            <a:off x="1143000" y="609600"/>
            <a:ext cx="4038600" cy="369332"/>
          </a:xfrm>
          <a:prstGeom prst="rect">
            <a:avLst/>
          </a:prstGeom>
        </p:spPr>
        <p:txBody>
          <a:bodyPr wrap="square">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ea typeface="Times New Roman" pitchFamily="18" charset="0"/>
              </a:rPr>
              <a:t>Where’s the beach?</a:t>
            </a:r>
            <a:endParaRPr lang="en-US" dirty="0">
              <a:solidFill>
                <a:prstClr val="black"/>
              </a:solidFill>
            </a:endParaRPr>
          </a:p>
        </p:txBody>
      </p:sp>
      <p:sp>
        <p:nvSpPr>
          <p:cNvPr id="134145" name="Rectangle 1"/>
          <p:cNvSpPr>
            <a:spLocks noChangeArrowheads="1"/>
          </p:cNvSpPr>
          <p:nvPr/>
        </p:nvSpPr>
        <p:spPr bwMode="auto">
          <a:xfrm>
            <a:off x="30892" y="1351985"/>
            <a:ext cx="9144000"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400" b="1" i="1" dirty="0">
                <a:solidFill>
                  <a:srgbClr val="0070C0"/>
                </a:solidFill>
                <a:ea typeface="Times New Roman" pitchFamily="18" charset="0"/>
              </a:rPr>
              <a:t>Moreover, the alluvial soil added by a river to your land</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400" b="1" i="1" dirty="0">
                <a:solidFill>
                  <a:srgbClr val="0070C0"/>
                </a:solidFill>
                <a:ea typeface="Times New Roman" pitchFamily="18" charset="0"/>
              </a:rPr>
              <a:t>becomes yours by the law of nations.  Alluvion is an </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400" b="1" i="1" dirty="0">
                <a:solidFill>
                  <a:srgbClr val="0070C0"/>
                </a:solidFill>
                <a:ea typeface="Times New Roman" pitchFamily="18" charset="0"/>
              </a:rPr>
              <a:t>imperceptible increase; and that is added so gradually</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400" b="1" i="1" dirty="0">
                <a:solidFill>
                  <a:srgbClr val="0070C0"/>
                </a:solidFill>
                <a:ea typeface="Times New Roman" pitchFamily="18" charset="0"/>
              </a:rPr>
              <a:t>that no one can perceive how much is added at any one</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400" b="1" i="1" dirty="0">
                <a:solidFill>
                  <a:srgbClr val="0070C0"/>
                </a:solidFill>
                <a:ea typeface="Times New Roman" pitchFamily="18" charset="0"/>
              </a:rPr>
              <a:t>moment of time. </a:t>
            </a:r>
            <a:r>
              <a:rPr lang="en-US" sz="2000" dirty="0"/>
              <a:t>    </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600" i="1" dirty="0">
                <a:ea typeface="Times New Roman" pitchFamily="18" charset="0"/>
              </a:rPr>
              <a:t>Institutes</a:t>
            </a:r>
            <a:r>
              <a:rPr lang="en-US" sz="1600" dirty="0">
                <a:ea typeface="Times New Roman" pitchFamily="18" charset="0"/>
              </a:rPr>
              <a:t>, Book II, Of Things; [Chapter] I. Divisions of Things; [Article] 20.  </a:t>
            </a:r>
            <a:endParaRPr lang="en-US" sz="1600" dirty="0"/>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600" dirty="0">
                <a:ea typeface="Times New Roman" pitchFamily="18" charset="0"/>
              </a:rPr>
              <a:t>http://www.fordham.edu/halsall/basis/535institutes.html#I. Divisions of Things</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600" dirty="0"/>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600" dirty="0"/>
          </a:p>
          <a:p>
            <a:pPr marL="0" marR="0" lvl="0" indent="6858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rPr>
              <a:t>If the accretion originates from a river bank, the</a:t>
            </a:r>
            <a:r>
              <a:rPr kumimoji="0" lang="en-US" sz="2400" b="0" i="0" u="none" strike="noStrike" cap="none" normalizeH="0" dirty="0">
                <a:ln>
                  <a:noFill/>
                </a:ln>
                <a:solidFill>
                  <a:schemeClr val="tx1"/>
                </a:solidFill>
                <a:effectLst/>
                <a:latin typeface="Arial" pitchFamily="34" charset="0"/>
                <a:ea typeface="Times New Roman" pitchFamily="18" charset="0"/>
              </a:rPr>
              <a:t> r</a:t>
            </a:r>
            <a:r>
              <a:rPr kumimoji="0" lang="en-US" sz="2400" b="0" i="0" u="none" strike="noStrike" cap="none" normalizeH="0" baseline="0" dirty="0">
                <a:ln>
                  <a:noFill/>
                </a:ln>
                <a:solidFill>
                  <a:schemeClr val="tx1"/>
                </a:solidFill>
                <a:effectLst/>
                <a:latin typeface="Arial" pitchFamily="34" charset="0"/>
                <a:ea typeface="Times New Roman" pitchFamily="18" charset="0"/>
              </a:rPr>
              <a:t>iparian </a:t>
            </a:r>
          </a:p>
          <a:p>
            <a:pPr marL="0" marR="0" lvl="0" indent="6858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rPr>
              <a:t>(private)</a:t>
            </a:r>
            <a:r>
              <a:rPr kumimoji="0" lang="en-US" sz="2400" b="0" i="0" u="none" strike="noStrike" cap="none" normalizeH="0" dirty="0">
                <a:ln>
                  <a:noFill/>
                </a:ln>
                <a:solidFill>
                  <a:schemeClr val="tx1"/>
                </a:solidFill>
                <a:effectLst/>
                <a:latin typeface="Arial" pitchFamily="34" charset="0"/>
                <a:ea typeface="Times New Roman" pitchFamily="18" charset="0"/>
              </a:rPr>
              <a:t> </a:t>
            </a:r>
            <a:r>
              <a:rPr kumimoji="0" lang="en-US" sz="2400" b="0" i="0" u="none" strike="noStrike" cap="none" normalizeH="0" baseline="0" dirty="0">
                <a:ln>
                  <a:noFill/>
                </a:ln>
                <a:solidFill>
                  <a:schemeClr val="tx1"/>
                </a:solidFill>
                <a:effectLst/>
                <a:latin typeface="Arial" pitchFamily="34" charset="0"/>
                <a:ea typeface="Times New Roman" pitchFamily="18" charset="0"/>
              </a:rPr>
              <a:t>owner gets that land - - but if it originates from the</a:t>
            </a:r>
          </a:p>
          <a:p>
            <a:pPr marL="0" marR="0" lvl="0" indent="6858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400" b="0" i="0" u="none" strike="noStrike" cap="none" normalizeH="0" baseline="0" dirty="0">
                <a:ln>
                  <a:noFill/>
                </a:ln>
                <a:solidFill>
                  <a:schemeClr val="tx1"/>
                </a:solidFill>
                <a:effectLst/>
                <a:latin typeface="Arial" pitchFamily="34" charset="0"/>
                <a:ea typeface="Times New Roman" pitchFamily="18" charset="0"/>
              </a:rPr>
              <a:t>beach, </a:t>
            </a:r>
            <a:r>
              <a:rPr lang="en-US" sz="2400" dirty="0">
                <a:ea typeface="Times New Roman" pitchFamily="18" charset="0"/>
              </a:rPr>
              <a:t>then</a:t>
            </a:r>
            <a:r>
              <a:rPr kumimoji="0" lang="en-US" sz="2400" b="0" i="0" u="none" strike="noStrike" cap="none" normalizeH="0" baseline="0" dirty="0">
                <a:ln>
                  <a:noFill/>
                </a:ln>
                <a:solidFill>
                  <a:schemeClr val="tx1"/>
                </a:solidFill>
                <a:effectLst/>
                <a:latin typeface="Arial" pitchFamily="34" charset="0"/>
                <a:ea typeface="Times New Roman" pitchFamily="18" charset="0"/>
              </a:rPr>
              <a:t> Louisiana owns it.  Remand (“do over”) to figure</a:t>
            </a:r>
          </a:p>
          <a:p>
            <a:pPr marL="0" marR="0" lvl="0" indent="6858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400" dirty="0">
                <a:ea typeface="Times New Roman" pitchFamily="18" charset="0"/>
              </a:rPr>
              <a:t>o</a:t>
            </a:r>
            <a:r>
              <a:rPr kumimoji="0" lang="en-US" sz="2400" b="0" i="0" u="none" strike="noStrike" cap="none" normalizeH="0" baseline="0" dirty="0">
                <a:ln>
                  <a:noFill/>
                </a:ln>
                <a:solidFill>
                  <a:schemeClr val="tx1"/>
                </a:solidFill>
                <a:effectLst/>
                <a:latin typeface="Arial" pitchFamily="34" charset="0"/>
                <a:ea typeface="Times New Roman" pitchFamily="18" charset="0"/>
              </a:rPr>
              <a:t>ut which one</a:t>
            </a:r>
            <a:r>
              <a:rPr kumimoji="0" lang="en-US" sz="2400" b="0" i="0" u="none" strike="noStrike" cap="none" normalizeH="0" dirty="0">
                <a:ln>
                  <a:noFill/>
                </a:ln>
                <a:solidFill>
                  <a:schemeClr val="tx1"/>
                </a:solidFill>
                <a:effectLst/>
                <a:latin typeface="Arial" pitchFamily="34" charset="0"/>
                <a:ea typeface="Times New Roman" pitchFamily="18" charset="0"/>
              </a:rPr>
              <a:t> (</a:t>
            </a:r>
            <a:r>
              <a:rPr kumimoji="0" lang="en-US" sz="2400" b="0" i="0" u="none" strike="noStrike" cap="none" normalizeH="0" baseline="0" dirty="0">
                <a:ln>
                  <a:noFill/>
                </a:ln>
                <a:solidFill>
                  <a:schemeClr val="tx1"/>
                </a:solidFill>
                <a:effectLst/>
                <a:latin typeface="Arial" pitchFamily="34" charset="0"/>
                <a:ea typeface="Times New Roman" pitchFamily="18" charset="0"/>
              </a:rPr>
              <a:t>or parts of both?) happened.</a:t>
            </a:r>
            <a:r>
              <a:rPr kumimoji="0" lang="en-US" sz="2000" b="0" i="0" u="none" strike="noStrike" cap="none" normalizeH="0" baseline="0" dirty="0">
                <a:ln>
                  <a:noFill/>
                </a:ln>
                <a:solidFill>
                  <a:schemeClr val="tx1"/>
                </a:solidFill>
                <a:effectLst/>
                <a:latin typeface="Arial" pitchFamily="34" charset="0"/>
              </a:rPr>
              <a:t>   </a:t>
            </a: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1600" b="0" i="0" u="none" strike="noStrike" cap="none" normalizeH="0" baseline="0" dirty="0">
                <a:ln>
                  <a:noFill/>
                </a:ln>
                <a:solidFill>
                  <a:schemeClr val="tx1"/>
                </a:solidFill>
                <a:effectLst/>
                <a:latin typeface="Arial" pitchFamily="34" charset="0"/>
                <a:ea typeface="Times New Roman" pitchFamily="18" charset="0"/>
              </a:rPr>
              <a:t>See</a:t>
            </a:r>
            <a:r>
              <a:rPr kumimoji="0" lang="en-US" sz="1600" b="0" i="1" u="none" strike="noStrike" cap="none" normalizeH="0" baseline="0" dirty="0">
                <a:ln>
                  <a:noFill/>
                </a:ln>
                <a:solidFill>
                  <a:schemeClr val="tx1"/>
                </a:solidFill>
                <a:effectLst/>
                <a:latin typeface="Arial" pitchFamily="34" charset="0"/>
                <a:ea typeface="Times New Roman" pitchFamily="18" charset="0"/>
              </a:rPr>
              <a:t> Davis Oil Co. v Citrus Land Co. </a:t>
            </a:r>
            <a:r>
              <a:rPr kumimoji="0" lang="en-US" sz="1600" b="0" i="0" u="none" strike="noStrike" cap="none" normalizeH="0" baseline="0" dirty="0">
                <a:ln>
                  <a:noFill/>
                </a:ln>
                <a:solidFill>
                  <a:schemeClr val="tx1"/>
                </a:solidFill>
                <a:effectLst/>
                <a:latin typeface="Arial" pitchFamily="34" charset="0"/>
                <a:ea typeface="Times New Roman" pitchFamily="18" charset="0"/>
              </a:rPr>
              <a:t>576 So.2d 495 (La. 1991)</a:t>
            </a:r>
            <a:endParaRPr kumimoji="0" lang="en-US" sz="1600" b="0" i="0" u="none" strike="noStrike" cap="none" normalizeH="0" baseline="0" dirty="0">
              <a:ln>
                <a:noFill/>
              </a:ln>
              <a:solidFill>
                <a:schemeClr val="tx1"/>
              </a:solidFill>
              <a:effectLst/>
              <a:latin typeface="Arial" pitchFamily="34"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000" b="1" i="0" u="none" strike="noStrike" cap="none" normalizeH="0" baseline="0" dirty="0">
                <a:ln>
                  <a:noFill/>
                </a:ln>
                <a:solidFill>
                  <a:schemeClr val="tx1"/>
                </a:solidFill>
                <a:effectLst/>
                <a:latin typeface="Arial" pitchFamily="34" charset="0"/>
                <a:ea typeface="Times New Roman"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381000" y="228600"/>
            <a:ext cx="695602" cy="685800"/>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01" y="943232"/>
            <a:ext cx="8875059" cy="6858000"/>
          </a:xfrm>
          <a:prstGeom prst="rect">
            <a:avLst/>
          </a:prstGeom>
        </p:spPr>
      </p:pic>
      <p:sp>
        <p:nvSpPr>
          <p:cNvPr id="7" name="TextBox 6"/>
          <p:cNvSpPr txBox="1"/>
          <p:nvPr/>
        </p:nvSpPr>
        <p:spPr>
          <a:xfrm>
            <a:off x="609600" y="381000"/>
            <a:ext cx="8382000" cy="400110"/>
          </a:xfrm>
          <a:prstGeom prst="rect">
            <a:avLst/>
          </a:prstGeom>
          <a:noFill/>
        </p:spPr>
        <p:txBody>
          <a:bodyPr wrap="square" rtlCol="0">
            <a:spAutoFit/>
          </a:bodyPr>
          <a:lstStyle/>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b="1" i="1" dirty="0">
                <a:ea typeface="Times New Roman" pitchFamily="18" charset="0"/>
              </a:rPr>
              <a:t>Davis Oil Co. v Citrus Land Co. </a:t>
            </a:r>
            <a:r>
              <a:rPr lang="en-US" sz="2000" b="1" dirty="0">
                <a:ea typeface="Times New Roman" pitchFamily="18" charset="0"/>
              </a:rPr>
              <a:t>576 So.2d 495 (La. 1991)</a:t>
            </a:r>
            <a:endParaRPr lang="en-US" sz="2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9067800" cy="6553200"/>
          </a:xfrm>
        </p:spPr>
        <p:txBody>
          <a:bodyPr/>
          <a:lstStyle/>
          <a:p>
            <a:pPr marL="0" indent="0">
              <a:buNone/>
            </a:pPr>
            <a:r>
              <a:rPr lang="en-US" sz="1200" b="1" dirty="0"/>
              <a:t>    </a:t>
            </a:r>
          </a:p>
          <a:p>
            <a:pPr marL="0" indent="0">
              <a:buNone/>
            </a:pPr>
            <a:r>
              <a:rPr lang="en-US" sz="6000" b="1" dirty="0"/>
              <a:t> Not “What to think . . .” </a:t>
            </a:r>
          </a:p>
          <a:p>
            <a:pPr marL="0" indent="0">
              <a:buNone/>
            </a:pPr>
            <a:r>
              <a:rPr lang="en-US" b="1" dirty="0"/>
              <a:t>                </a:t>
            </a:r>
          </a:p>
          <a:p>
            <a:pPr marL="0" indent="0">
              <a:buNone/>
            </a:pPr>
            <a:r>
              <a:rPr lang="en-US" sz="6000" b="1" dirty="0"/>
              <a:t>           </a:t>
            </a:r>
            <a:r>
              <a:rPr lang="en-US" sz="6000" b="1" i="1" dirty="0">
                <a:solidFill>
                  <a:srgbClr val="FF0000"/>
                </a:solidFill>
              </a:rPr>
              <a:t>but rather</a:t>
            </a:r>
          </a:p>
          <a:p>
            <a:pPr marL="0" indent="0">
              <a:buNone/>
            </a:pPr>
            <a:r>
              <a:rPr lang="en-US" b="1" dirty="0"/>
              <a:t> </a:t>
            </a:r>
          </a:p>
          <a:p>
            <a:pPr marL="0" indent="0">
              <a:buNone/>
            </a:pPr>
            <a:r>
              <a:rPr lang="en-US" sz="6000" b="1" dirty="0"/>
              <a:t>		      . . . what to think</a:t>
            </a:r>
          </a:p>
          <a:p>
            <a:pPr marL="0" indent="0">
              <a:buNone/>
            </a:pPr>
            <a:r>
              <a:rPr lang="en-US" sz="6000" b="1" dirty="0"/>
              <a:t>                                    </a:t>
            </a:r>
            <a:r>
              <a:rPr lang="en-US" sz="6000" b="1" i="1" dirty="0">
                <a:solidFill>
                  <a:srgbClr val="FF0000"/>
                </a:solidFill>
              </a:rPr>
              <a:t>about</a:t>
            </a:r>
            <a:r>
              <a:rPr lang="en-US" sz="6000" b="1" dirty="0"/>
              <a:t>.</a:t>
            </a:r>
          </a:p>
          <a:p>
            <a:endParaRPr lang="en-US" dirty="0"/>
          </a:p>
        </p:txBody>
      </p:sp>
    </p:spTree>
    <p:extLst>
      <p:ext uri="{BB962C8B-B14F-4D97-AF65-F5344CB8AC3E}">
        <p14:creationId xmlns:p14="http://schemas.microsoft.com/office/powerpoint/2010/main" val="3788025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642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sp>
        <p:nvSpPr>
          <p:cNvPr id="4" name="Rectangle 3"/>
          <p:cNvSpPr/>
          <p:nvPr/>
        </p:nvSpPr>
        <p:spPr>
          <a:xfrm>
            <a:off x="533400" y="489455"/>
            <a:ext cx="8382000" cy="523220"/>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                          </a:t>
            </a:r>
            <a:r>
              <a:rPr lang="en-US" sz="2800" b="1" i="1" dirty="0"/>
              <a:t>Pollard v. Hagan</a:t>
            </a:r>
            <a:r>
              <a:rPr lang="en-US" sz="2800" b="1" dirty="0">
                <a:ea typeface="Times New Roman" pitchFamily="18" charset="0"/>
              </a:rPr>
              <a:t>  (1845)                     </a:t>
            </a:r>
            <a:endParaRPr lang="en-US" sz="2800" b="1" dirty="0"/>
          </a:p>
        </p:txBody>
      </p:sp>
      <p:sp>
        <p:nvSpPr>
          <p:cNvPr id="134145" name="Rectangle 1"/>
          <p:cNvSpPr>
            <a:spLocks noChangeArrowheads="1"/>
          </p:cNvSpPr>
          <p:nvPr/>
        </p:nvSpPr>
        <p:spPr bwMode="auto">
          <a:xfrm>
            <a:off x="0" y="11430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t> </a:t>
            </a:r>
          </a:p>
        </p:txBody>
      </p:sp>
      <p:pic>
        <p:nvPicPr>
          <p:cNvPr id="7"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304800" y="228600"/>
            <a:ext cx="1219200" cy="891043"/>
          </a:xfrm>
          <a:prstGeom prst="rect">
            <a:avLst/>
          </a:prstGeom>
          <a:noFill/>
        </p:spPr>
      </p:pic>
      <p:sp>
        <p:nvSpPr>
          <p:cNvPr id="8" name="Rectangle 7"/>
          <p:cNvSpPr/>
          <p:nvPr/>
        </p:nvSpPr>
        <p:spPr>
          <a:xfrm>
            <a:off x="381000" y="1305342"/>
            <a:ext cx="8305800" cy="5232202"/>
          </a:xfrm>
          <a:prstGeom prst="rect">
            <a:avLst/>
          </a:prstGeom>
        </p:spPr>
        <p:txBody>
          <a:bodyPr wrap="square">
            <a:spAutoFit/>
          </a:bodyPr>
          <a:lstStyle/>
          <a:p>
            <a:r>
              <a:rPr lang="en-US" sz="2800" b="1" dirty="0"/>
              <a:t>. . . these general conclusions: </a:t>
            </a:r>
          </a:p>
          <a:p>
            <a:endParaRPr lang="en-US" sz="2800" b="1" dirty="0"/>
          </a:p>
          <a:p>
            <a:r>
              <a:rPr lang="en-US" sz="2800" b="1" dirty="0"/>
              <a:t>First, the shores of navigable waters, and the soils under them, were not granted by the Constitution to the United States, but were reserved to the States respectively.  </a:t>
            </a:r>
          </a:p>
          <a:p>
            <a:endParaRPr lang="en-US" sz="2800" b="1" dirty="0"/>
          </a:p>
          <a:p>
            <a:r>
              <a:rPr lang="en-US" sz="2800" b="1" dirty="0"/>
              <a:t>Secondly, the new States have the same rights, sovereignty, and jurisdiction over this subject as the original States. </a:t>
            </a:r>
            <a:endParaRPr lang="en-US" b="1" dirty="0"/>
          </a:p>
          <a:p>
            <a:endParaRPr lang="en-US" dirty="0"/>
          </a:p>
          <a:p>
            <a:r>
              <a:rPr lang="en-US" dirty="0"/>
              <a:t>“equal footing” doctrine at (page 230) in  </a:t>
            </a:r>
            <a:r>
              <a:rPr lang="en-US" i="1" dirty="0"/>
              <a:t>Pollard’s Lessee v. Hagan</a:t>
            </a:r>
            <a:r>
              <a:rPr lang="en-US" dirty="0"/>
              <a:t>, 44 U. S. 212 (1845); comes from </a:t>
            </a:r>
            <a:r>
              <a:rPr lang="en-US" i="1" dirty="0"/>
              <a:t>Northwest Ordinance </a:t>
            </a:r>
            <a:r>
              <a:rPr lang="en-US" dirty="0"/>
              <a:t>(1787; Articles of Confederation)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sp>
        <p:nvSpPr>
          <p:cNvPr id="4" name="Rectangle 3"/>
          <p:cNvSpPr/>
          <p:nvPr/>
        </p:nvSpPr>
        <p:spPr>
          <a:xfrm>
            <a:off x="762000" y="566448"/>
            <a:ext cx="81534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                                </a:t>
            </a:r>
            <a:endParaRPr lang="en-US" sz="1100" dirty="0"/>
          </a:p>
        </p:txBody>
      </p:sp>
      <p:sp>
        <p:nvSpPr>
          <p:cNvPr id="134145" name="Rectangle 1"/>
          <p:cNvSpPr>
            <a:spLocks noChangeArrowheads="1"/>
          </p:cNvSpPr>
          <p:nvPr/>
        </p:nvSpPr>
        <p:spPr bwMode="auto">
          <a:xfrm>
            <a:off x="0" y="11430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t> </a:t>
            </a:r>
          </a:p>
        </p:txBody>
      </p:sp>
      <p:pic>
        <p:nvPicPr>
          <p:cNvPr id="7"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304800" y="228600"/>
            <a:ext cx="1219200" cy="891043"/>
          </a:xfrm>
          <a:prstGeom prst="rect">
            <a:avLst/>
          </a:prstGeom>
          <a:noFill/>
        </p:spPr>
      </p:pic>
      <p:sp>
        <p:nvSpPr>
          <p:cNvPr id="138241" name="Rectangle 1"/>
          <p:cNvSpPr>
            <a:spLocks noChangeArrowheads="1"/>
          </p:cNvSpPr>
          <p:nvPr/>
        </p:nvSpPr>
        <p:spPr bwMode="auto">
          <a:xfrm>
            <a:off x="533400" y="2334636"/>
            <a:ext cx="86106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6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p:txBody>
      </p:sp>
      <p:sp>
        <p:nvSpPr>
          <p:cNvPr id="2" name="Rectangle 1"/>
          <p:cNvSpPr/>
          <p:nvPr/>
        </p:nvSpPr>
        <p:spPr>
          <a:xfrm>
            <a:off x="4430486" y="534465"/>
            <a:ext cx="4495800" cy="584775"/>
          </a:xfrm>
          <a:prstGeom prst="rect">
            <a:avLst/>
          </a:prstGeom>
        </p:spPr>
        <p:txBody>
          <a:bodyPr wrap="square">
            <a:spAutoFit/>
          </a:bodyPr>
          <a:lstStyle/>
          <a:p>
            <a:r>
              <a:rPr lang="en-US" sz="3200" b="1" i="1" dirty="0">
                <a:solidFill>
                  <a:prstClr val="black"/>
                </a:solidFill>
                <a:ea typeface="Times New Roman" pitchFamily="18" charset="0"/>
              </a:rPr>
              <a:t>Phillips v. Miss </a:t>
            </a:r>
            <a:r>
              <a:rPr lang="en-US" sz="3200" b="1" dirty="0">
                <a:solidFill>
                  <a:prstClr val="black"/>
                </a:solidFill>
                <a:ea typeface="Times New Roman" pitchFamily="18" charset="0"/>
              </a:rPr>
              <a:t>(1988)</a:t>
            </a:r>
            <a:endParaRPr lang="en-US" sz="3200" b="1" dirty="0"/>
          </a:p>
        </p:txBody>
      </p:sp>
      <p:sp>
        <p:nvSpPr>
          <p:cNvPr id="3" name="TextBox 2"/>
          <p:cNvSpPr txBox="1"/>
          <p:nvPr/>
        </p:nvSpPr>
        <p:spPr>
          <a:xfrm>
            <a:off x="1981200" y="5710605"/>
            <a:ext cx="6705600" cy="923330"/>
          </a:xfrm>
          <a:prstGeom prst="rect">
            <a:avLst/>
          </a:prstGeom>
          <a:noFill/>
        </p:spPr>
        <p:txBody>
          <a:bodyPr wrap="square" rtlCol="0">
            <a:spAutoFit/>
          </a:bodyPr>
          <a:lstStyle/>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i="1">
                <a:solidFill>
                  <a:prstClr val="black"/>
                </a:solidFill>
                <a:ea typeface="Times New Roman" pitchFamily="18" charset="0"/>
              </a:rPr>
              <a:t>Phillips Petroleum Co. v. Mississippi</a:t>
            </a:r>
            <a:r>
              <a:rPr lang="en-US">
                <a:solidFill>
                  <a:prstClr val="black"/>
                </a:solidFill>
                <a:ea typeface="Times New Roman" pitchFamily="18" charset="0"/>
              </a:rPr>
              <a:t>, 484 U.S. 469 (1988)</a:t>
            </a:r>
            <a:endParaRPr lang="en-US">
              <a:solidFill>
                <a:prstClr val="black"/>
              </a:solidFill>
            </a:endParaRP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a:solidFill>
                  <a:prstClr val="black"/>
                </a:solidFill>
                <a:ea typeface="Times New Roman" pitchFamily="18" charset="0"/>
              </a:rPr>
              <a:t>Expands </a:t>
            </a:r>
            <a:r>
              <a:rPr lang="en-US" i="1">
                <a:solidFill>
                  <a:prstClr val="black"/>
                </a:solidFill>
                <a:ea typeface="Times New Roman" pitchFamily="18" charset="0"/>
              </a:rPr>
              <a:t>Pollard </a:t>
            </a:r>
            <a:r>
              <a:rPr lang="en-US">
                <a:solidFill>
                  <a:prstClr val="black"/>
                </a:solidFill>
                <a:ea typeface="Times New Roman" pitchFamily="18" charset="0"/>
              </a:rPr>
              <a:t>to tidally influenced; not limited only to             </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a:solidFill>
                  <a:prstClr val="black"/>
                </a:solidFill>
                <a:ea typeface="Times New Roman" pitchFamily="18" charset="0"/>
              </a:rPr>
              <a:t>navigable waters</a:t>
            </a:r>
            <a:endParaRPr lang="en-US" dirty="0">
              <a:solidFill>
                <a:prstClr val="black"/>
              </a:solidFill>
            </a:endParaRPr>
          </a:p>
        </p:txBody>
      </p:sp>
      <p:sp>
        <p:nvSpPr>
          <p:cNvPr id="5" name="TextBox 4"/>
          <p:cNvSpPr txBox="1"/>
          <p:nvPr/>
        </p:nvSpPr>
        <p:spPr>
          <a:xfrm>
            <a:off x="533400" y="1481554"/>
            <a:ext cx="8392886" cy="3785652"/>
          </a:xfrm>
          <a:prstGeom prst="rect">
            <a:avLst/>
          </a:prstGeom>
          <a:noFill/>
        </p:spPr>
        <p:txBody>
          <a:bodyPr wrap="square" rtlCol="0">
            <a:spAutoFit/>
          </a:bodyPr>
          <a:lstStyle/>
          <a:p>
            <a:r>
              <a:rPr lang="en-US" sz="4000" b="1" dirty="0"/>
              <a:t>“ . . . by virtue of becoming a State, Mississippi acquired ‘fee simple title to all lands </a:t>
            </a:r>
            <a:r>
              <a:rPr lang="en-US" sz="4000" b="1" dirty="0">
                <a:solidFill>
                  <a:srgbClr val="FF0000"/>
                </a:solidFill>
              </a:rPr>
              <a:t>naturally</a:t>
            </a:r>
            <a:r>
              <a:rPr lang="en-US" sz="4000" b="1" dirty="0"/>
              <a:t> subject to tidal influence, inland to today’s mean high water mark’ . . . .”  </a:t>
            </a:r>
            <a:r>
              <a:rPr lang="en-US" sz="3600" b="1" dirty="0">
                <a:solidFill>
                  <a:srgbClr val="FF0000"/>
                </a:solidFill>
              </a:rPr>
              <a:t>[emphasis added]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304800" y="228600"/>
            <a:ext cx="1219200" cy="891043"/>
          </a:xfrm>
          <a:prstGeom prst="rect">
            <a:avLst/>
          </a:prstGeom>
          <a:noFill/>
        </p:spPr>
      </p:pic>
      <p:sp>
        <p:nvSpPr>
          <p:cNvPr id="3" name="Rectangle 2"/>
          <p:cNvSpPr/>
          <p:nvPr/>
        </p:nvSpPr>
        <p:spPr>
          <a:xfrm>
            <a:off x="762000" y="566448"/>
            <a:ext cx="81534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                                </a:t>
            </a:r>
            <a:endParaRPr lang="en-US" sz="1100" dirty="0"/>
          </a:p>
        </p:txBody>
      </p:sp>
      <p:sp>
        <p:nvSpPr>
          <p:cNvPr id="5" name="Rectangle 4"/>
          <p:cNvSpPr/>
          <p:nvPr/>
        </p:nvSpPr>
        <p:spPr>
          <a:xfrm>
            <a:off x="1676400" y="1676401"/>
            <a:ext cx="6477000" cy="938719"/>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100" dirty="0"/>
          </a:p>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100" dirty="0"/>
          </a:p>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100" dirty="0"/>
          </a:p>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100" dirty="0"/>
          </a:p>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100" dirty="0"/>
          </a:p>
        </p:txBody>
      </p:sp>
      <p:sp>
        <p:nvSpPr>
          <p:cNvPr id="6" name="TextBox 5"/>
          <p:cNvSpPr txBox="1"/>
          <p:nvPr/>
        </p:nvSpPr>
        <p:spPr>
          <a:xfrm>
            <a:off x="422189" y="1453372"/>
            <a:ext cx="8458200" cy="4524315"/>
          </a:xfrm>
          <a:prstGeom prst="rect">
            <a:avLst/>
          </a:prstGeom>
          <a:noFill/>
        </p:spPr>
        <p:txBody>
          <a:bodyPr wrap="square" rtlCol="0">
            <a:spAutoFit/>
          </a:bodyPr>
          <a:lstStyle/>
          <a:p>
            <a:r>
              <a:rPr lang="en-US" i="1" dirty="0"/>
              <a:t>Phillips</a:t>
            </a:r>
            <a:r>
              <a:rPr lang="en-US" dirty="0"/>
              <a:t> resulted in a massive study of Louisiana law going back to French/Spanish times </a:t>
            </a:r>
          </a:p>
          <a:p>
            <a:endParaRPr lang="en-US" dirty="0"/>
          </a:p>
          <a:p>
            <a:r>
              <a:rPr lang="en-US" dirty="0"/>
              <a:t>       LSU Law Review published (1992) opposing articles on what to do </a:t>
            </a:r>
          </a:p>
          <a:p>
            <a:endParaRPr lang="en-US" dirty="0"/>
          </a:p>
          <a:p>
            <a:r>
              <a:rPr lang="en-US" dirty="0"/>
              <a:t>       Legislature adopted the view most favorable to private ownership</a:t>
            </a:r>
          </a:p>
          <a:p>
            <a:endParaRPr lang="en-US" dirty="0"/>
          </a:p>
          <a:p>
            <a:r>
              <a:rPr lang="en-US" b="1" dirty="0"/>
              <a:t>Law student just published an LSU Law Review article calling for change</a:t>
            </a:r>
          </a:p>
          <a:p>
            <a:endParaRPr lang="en-US" dirty="0"/>
          </a:p>
          <a:p>
            <a:r>
              <a:rPr lang="en-US" dirty="0"/>
              <a:t>      </a:t>
            </a:r>
            <a:r>
              <a:rPr lang="en-US"/>
              <a:t>If interested, </a:t>
            </a:r>
            <a:r>
              <a:rPr lang="en-US" dirty="0"/>
              <a:t>see:</a:t>
            </a:r>
          </a:p>
          <a:p>
            <a:endParaRPr lang="en-US" dirty="0"/>
          </a:p>
          <a:p>
            <a:r>
              <a:rPr lang="en-US" dirty="0"/>
              <a:t>         Jacques Mestayer, </a:t>
            </a:r>
            <a:r>
              <a:rPr lang="en-US" i="1" dirty="0"/>
              <a:t>Saving Sportsman’s Paradise: Article 450 and </a:t>
            </a:r>
          </a:p>
          <a:p>
            <a:r>
              <a:rPr lang="en-US" i="1" dirty="0"/>
              <a:t>         Declaring Ownership of Submerged Lands in Louisiana</a:t>
            </a:r>
            <a:r>
              <a:rPr lang="en-US" dirty="0"/>
              <a:t>, 76 La. L. Rev.</a:t>
            </a:r>
          </a:p>
          <a:p>
            <a:r>
              <a:rPr lang="en-US" dirty="0"/>
              <a:t>         (2016)</a:t>
            </a:r>
          </a:p>
          <a:p>
            <a:endParaRPr lang="en-US" dirty="0"/>
          </a:p>
          <a:p>
            <a:r>
              <a:rPr lang="en-US" dirty="0"/>
              <a:t>                  Available at: http://digitalcommons.law.lsu.edu/lalrev/vol76/iss3/10</a:t>
            </a:r>
          </a:p>
        </p:txBody>
      </p:sp>
    </p:spTree>
    <p:extLst>
      <p:ext uri="{BB962C8B-B14F-4D97-AF65-F5344CB8AC3E}">
        <p14:creationId xmlns:p14="http://schemas.microsoft.com/office/powerpoint/2010/main" val="1372178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03163"/>
            <a:ext cx="2286000" cy="316480"/>
          </a:xfrm>
        </p:spPr>
        <p:txBody>
          <a:bodyPr/>
          <a:lstStyle/>
          <a:p>
            <a:r>
              <a:rPr lang="en-US" sz="1800" dirty="0">
                <a:latin typeface="Arial" pitchFamily="34" charset="0"/>
                <a:cs typeface="Arial" pitchFamily="34" charset="0"/>
              </a:rPr>
              <a:t>Who owns it?</a:t>
            </a:r>
            <a:br>
              <a:rPr lang="en-US" sz="1800" dirty="0">
                <a:latin typeface="Arial" pitchFamily="34" charset="0"/>
                <a:cs typeface="Arial" pitchFamily="34" charset="0"/>
              </a:rPr>
            </a:br>
            <a:endParaRPr lang="en-US" sz="1800" dirty="0">
              <a:latin typeface="Arial" pitchFamily="34" charset="0"/>
              <a:cs typeface="Arial" pitchFamily="34" charset="0"/>
            </a:endParaRPr>
          </a:p>
        </p:txBody>
      </p:sp>
      <p:sp>
        <p:nvSpPr>
          <p:cNvPr id="3" name="Content Placeholder 2"/>
          <p:cNvSpPr>
            <a:spLocks noGrp="1"/>
          </p:cNvSpPr>
          <p:nvPr>
            <p:ph idx="1"/>
          </p:nvPr>
        </p:nvSpPr>
        <p:spPr>
          <a:xfrm>
            <a:off x="533400" y="1295400"/>
            <a:ext cx="8229600" cy="5029200"/>
          </a:xfrm>
        </p:spPr>
        <p:txBody>
          <a:bodyPr/>
          <a:lstStyle/>
          <a:p>
            <a:pPr indent="0">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b="1" dirty="0">
                <a:ea typeface="Times New Roman" pitchFamily="18" charset="0"/>
              </a:rPr>
              <a:t>So, whose law controls; state or </a:t>
            </a:r>
            <a:r>
              <a:rPr lang="en-US" b="1" dirty="0" err="1">
                <a:ea typeface="Times New Roman" pitchFamily="18" charset="0"/>
              </a:rPr>
              <a:t>federales</a:t>
            </a:r>
            <a:r>
              <a:rPr lang="en-US" b="1" dirty="0">
                <a:ea typeface="Times New Roman" pitchFamily="18" charset="0"/>
              </a:rPr>
              <a:t>?</a:t>
            </a:r>
          </a:p>
          <a:p>
            <a:pPr indent="0">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200" b="1" dirty="0">
                <a:ea typeface="Times New Roman" pitchFamily="18" charset="0"/>
              </a:rPr>
              <a:t>   </a:t>
            </a:r>
          </a:p>
          <a:p>
            <a:pPr indent="0">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800" b="1" dirty="0">
                <a:ea typeface="Times New Roman" pitchFamily="18" charset="0"/>
              </a:rPr>
              <a:t>These precedents </a:t>
            </a:r>
            <a:r>
              <a:rPr lang="en-US" sz="2800" dirty="0">
                <a:ea typeface="Times New Roman" pitchFamily="18" charset="0"/>
              </a:rPr>
              <a:t>[such as </a:t>
            </a:r>
            <a:r>
              <a:rPr lang="en-US" sz="2800" i="1" dirty="0">
                <a:ea typeface="Times New Roman" pitchFamily="18" charset="0"/>
              </a:rPr>
              <a:t>Pollard</a:t>
            </a:r>
            <a:r>
              <a:rPr lang="en-US" sz="2800" dirty="0">
                <a:ea typeface="Times New Roman" pitchFamily="18" charset="0"/>
              </a:rPr>
              <a:t>, </a:t>
            </a:r>
            <a:r>
              <a:rPr lang="en-US" sz="2800" i="1" dirty="0">
                <a:ea typeface="Times New Roman" pitchFamily="18" charset="0"/>
              </a:rPr>
              <a:t>Corvallis</a:t>
            </a:r>
            <a:r>
              <a:rPr lang="en-US" sz="2800" dirty="0">
                <a:ea typeface="Times New Roman" pitchFamily="18" charset="0"/>
              </a:rPr>
              <a:t>] </a:t>
            </a:r>
            <a:r>
              <a:rPr lang="en-US" sz="2800" b="1" dirty="0">
                <a:ea typeface="Times New Roman" pitchFamily="18" charset="0"/>
              </a:rPr>
              <a:t>are the basis for the equal-footing doctrine, under which a State’s title to these lands was “conferred not by Congress but by the Constitution itself.”  </a:t>
            </a:r>
            <a:r>
              <a:rPr lang="en-US" sz="2800" b="1" dirty="0">
                <a:solidFill>
                  <a:srgbClr val="FF0000"/>
                </a:solidFill>
                <a:ea typeface="Times New Roman" pitchFamily="18" charset="0"/>
              </a:rPr>
              <a:t>It follows that any ensuing questions of navigability for determining state riverbed title are governed by </a:t>
            </a:r>
            <a:r>
              <a:rPr lang="en-US" sz="2800" b="1" i="1" dirty="0">
                <a:solidFill>
                  <a:srgbClr val="FF0000"/>
                </a:solidFill>
                <a:ea typeface="Times New Roman" pitchFamily="18" charset="0"/>
              </a:rPr>
              <a:t>federal</a:t>
            </a:r>
            <a:r>
              <a:rPr lang="en-US" sz="2800" b="1" dirty="0">
                <a:solidFill>
                  <a:srgbClr val="FF0000"/>
                </a:solidFill>
                <a:ea typeface="Times New Roman" pitchFamily="18" charset="0"/>
              </a:rPr>
              <a:t> law </a:t>
            </a:r>
            <a:r>
              <a:rPr lang="en-US" sz="2800" dirty="0">
                <a:ea typeface="Times New Roman" pitchFamily="18" charset="0"/>
              </a:rPr>
              <a:t>[emphasis added]</a:t>
            </a:r>
            <a:r>
              <a:rPr lang="en-US" sz="2800" dirty="0">
                <a:solidFill>
                  <a:srgbClr val="FF0000"/>
                </a:solidFill>
                <a:ea typeface="Times New Roman" pitchFamily="18" charset="0"/>
              </a:rPr>
              <a:t>.</a:t>
            </a:r>
            <a:r>
              <a:rPr lang="en-US" sz="2800" dirty="0">
                <a:ea typeface="Times New Roman" pitchFamily="18" charset="0"/>
              </a:rPr>
              <a:t> </a:t>
            </a:r>
          </a:p>
          <a:p>
            <a:pPr indent="0">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ea typeface="Times New Roman" pitchFamily="18" charset="0"/>
            </a:endParaRPr>
          </a:p>
          <a:p>
            <a:pPr indent="0">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dirty="0">
                <a:solidFill>
                  <a:prstClr val="black"/>
                </a:solidFill>
                <a:ea typeface="Times New Roman" pitchFamily="18" charset="0"/>
              </a:rPr>
              <a:t>Slip opinion page 12 of 30 of </a:t>
            </a:r>
            <a:r>
              <a:rPr lang="en-US" sz="2000" i="1" dirty="0">
                <a:solidFill>
                  <a:prstClr val="black"/>
                </a:solidFill>
                <a:ea typeface="Times New Roman" pitchFamily="18" charset="0"/>
              </a:rPr>
              <a:t>PPL Montana, LLC v. Montana</a:t>
            </a:r>
            <a:r>
              <a:rPr lang="en-US" sz="2000" dirty="0">
                <a:solidFill>
                  <a:prstClr val="black"/>
                </a:solidFill>
                <a:ea typeface="Times New Roman" pitchFamily="18" charset="0"/>
              </a:rPr>
              <a:t>, 565 U. S. ___ (2012), No. 10–218; decided February 22, 2012.</a:t>
            </a:r>
          </a:p>
        </p:txBody>
      </p:sp>
      <p:pic>
        <p:nvPicPr>
          <p:cNvPr id="4"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304800" y="228600"/>
            <a:ext cx="1219200" cy="891043"/>
          </a:xfrm>
          <a:prstGeom prst="rect">
            <a:avLst/>
          </a:prstGeom>
          <a:noFill/>
        </p:spPr>
      </p:pic>
    </p:spTree>
    <p:extLst>
      <p:ext uri="{BB962C8B-B14F-4D97-AF65-F5344CB8AC3E}">
        <p14:creationId xmlns:p14="http://schemas.microsoft.com/office/powerpoint/2010/main" val="1614173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sp>
        <p:nvSpPr>
          <p:cNvPr id="4" name="Rectangle 3"/>
          <p:cNvSpPr/>
          <p:nvPr/>
        </p:nvSpPr>
        <p:spPr>
          <a:xfrm>
            <a:off x="685800" y="762000"/>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134145" name="Rectangle 1"/>
          <p:cNvSpPr>
            <a:spLocks noChangeArrowheads="1"/>
          </p:cNvSpPr>
          <p:nvPr/>
        </p:nvSpPr>
        <p:spPr bwMode="auto">
          <a:xfrm>
            <a:off x="0" y="11430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t> </a:t>
            </a:r>
          </a:p>
        </p:txBody>
      </p:sp>
      <p:pic>
        <p:nvPicPr>
          <p:cNvPr id="7"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304800" y="228600"/>
            <a:ext cx="1219200" cy="891043"/>
          </a:xfrm>
          <a:prstGeom prst="rect">
            <a:avLst/>
          </a:prstGeom>
          <a:noFill/>
        </p:spPr>
      </p:pic>
      <p:sp>
        <p:nvSpPr>
          <p:cNvPr id="138241" name="Rectangle 1"/>
          <p:cNvSpPr>
            <a:spLocks noChangeArrowheads="1"/>
          </p:cNvSpPr>
          <p:nvPr/>
        </p:nvSpPr>
        <p:spPr bwMode="auto">
          <a:xfrm>
            <a:off x="533400" y="1472862"/>
            <a:ext cx="86106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6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p:txBody>
      </p:sp>
      <p:sp>
        <p:nvSpPr>
          <p:cNvPr id="9" name="Rectangle 8"/>
          <p:cNvSpPr/>
          <p:nvPr/>
        </p:nvSpPr>
        <p:spPr>
          <a:xfrm>
            <a:off x="304800" y="1600200"/>
            <a:ext cx="8610600" cy="4585871"/>
          </a:xfrm>
          <a:prstGeom prst="rect">
            <a:avLst/>
          </a:prstGeom>
        </p:spPr>
        <p:txBody>
          <a:bodyPr wrap="square">
            <a:spAutoFit/>
          </a:bodyPr>
          <a:lstStyle/>
          <a:p>
            <a:r>
              <a:rPr lang="en-US" sz="2000" dirty="0"/>
              <a:t> </a:t>
            </a:r>
          </a:p>
          <a:p>
            <a:r>
              <a:rPr lang="en-US" sz="2800" b="1" i="1" dirty="0"/>
              <a:t>Hughes v. Washington</a:t>
            </a:r>
            <a:r>
              <a:rPr lang="en-US" sz="2800" b="1" dirty="0"/>
              <a:t>, 389 U.S. 295 (1967)</a:t>
            </a:r>
          </a:p>
          <a:p>
            <a:r>
              <a:rPr lang="en-US" sz="2800" dirty="0"/>
              <a:t> </a:t>
            </a:r>
          </a:p>
          <a:p>
            <a:r>
              <a:rPr lang="en-US" sz="2800" dirty="0"/>
              <a:t>Beach owned by the U.S. and sold to a private party </a:t>
            </a:r>
            <a:r>
              <a:rPr lang="en-US" sz="2800" b="1" i="1" u="sng" dirty="0">
                <a:solidFill>
                  <a:srgbClr val="FF0000"/>
                </a:solidFill>
              </a:rPr>
              <a:t>before</a:t>
            </a:r>
            <a:r>
              <a:rPr lang="en-US" sz="2800" dirty="0"/>
              <a:t> Washington became a state.  </a:t>
            </a:r>
          </a:p>
          <a:p>
            <a:r>
              <a:rPr lang="en-US" sz="2800" dirty="0"/>
              <a:t> </a:t>
            </a:r>
          </a:p>
          <a:p>
            <a:r>
              <a:rPr lang="en-US" sz="2800" dirty="0"/>
              <a:t>Ownership of accretion (gradual deposit) is thus controlled by federal law, not state law.  Federal common law says new land is owned by the beachfront owner. </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solidFill>
                <a:prstClr val="black"/>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80498"/>
            <a:ext cx="9144000" cy="5139869"/>
          </a:xfrm>
          <a:prstGeom prst="rect">
            <a:avLst/>
          </a:prstGeom>
          <a:noFill/>
        </p:spPr>
        <p:txBody>
          <a:bodyPr wrap="square" rtlCol="0">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b="1" dirty="0">
                <a:ea typeface="Times New Roman" pitchFamily="18" charset="0"/>
              </a:rPr>
              <a:t>   </a:t>
            </a:r>
            <a:r>
              <a:rPr lang="en-US" sz="3600" b="1" i="1" dirty="0">
                <a:ea typeface="Times New Roman" pitchFamily="18" charset="0"/>
              </a:rPr>
              <a:t>Stop the Beach </a:t>
            </a:r>
            <a:r>
              <a:rPr lang="en-US" sz="3600" b="1" i="1" dirty="0" err="1">
                <a:ea typeface="Times New Roman" pitchFamily="18" charset="0"/>
              </a:rPr>
              <a:t>Renourishment</a:t>
            </a:r>
            <a:r>
              <a:rPr lang="en-US" sz="3600" b="1" i="1" dirty="0">
                <a:ea typeface="Times New Roman" pitchFamily="18" charset="0"/>
              </a:rPr>
              <a:t>, Inc. </a:t>
            </a: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600" b="1" i="1" dirty="0">
              <a:ea typeface="Times New Roman" pitchFamily="18" charset="0"/>
            </a:endParaRP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b="1" i="1" dirty="0">
                <a:ea typeface="Times New Roman" pitchFamily="18" charset="0"/>
              </a:rPr>
              <a:t>                                v. </a:t>
            </a: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600" b="1" i="1" dirty="0">
              <a:ea typeface="Times New Roman" pitchFamily="18" charset="0"/>
            </a:endParaRP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b="1" i="1" dirty="0">
                <a:ea typeface="Times New Roman" pitchFamily="18" charset="0"/>
              </a:rPr>
              <a:t>    Florida Dept. of Environmental  </a:t>
            </a: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b="1" i="1" dirty="0">
                <a:ea typeface="Times New Roman" pitchFamily="18" charset="0"/>
              </a:rPr>
              <a:t>    Protection et al.</a:t>
            </a: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600" b="1" dirty="0">
              <a:ea typeface="Times New Roman" pitchFamily="18" charset="0"/>
            </a:endParaRP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b="1" dirty="0">
                <a:ea typeface="Times New Roman" pitchFamily="18" charset="0"/>
              </a:rPr>
              <a:t>                  560 U.S. 702 (2010)</a:t>
            </a: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4000" b="1" dirty="0">
              <a:ea typeface="Times New Roman" pitchFamily="18" charset="0"/>
            </a:endParaRPr>
          </a:p>
        </p:txBody>
      </p:sp>
      <p:pic>
        <p:nvPicPr>
          <p:cNvPr id="3"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304800" y="228600"/>
            <a:ext cx="1219200" cy="891043"/>
          </a:xfrm>
          <a:prstGeom prst="rect">
            <a:avLst/>
          </a:prstGeom>
          <a:noFill/>
        </p:spPr>
      </p:pic>
      <p:sp>
        <p:nvSpPr>
          <p:cNvPr id="4" name="Rectangle 3"/>
          <p:cNvSpPr/>
          <p:nvPr/>
        </p:nvSpPr>
        <p:spPr>
          <a:xfrm>
            <a:off x="685800" y="489455"/>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Tree>
    <p:extLst>
      <p:ext uri="{BB962C8B-B14F-4D97-AF65-F5344CB8AC3E}">
        <p14:creationId xmlns:p14="http://schemas.microsoft.com/office/powerpoint/2010/main" val="903417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8875059" cy="6858000"/>
          </a:xfrm>
          <a:prstGeom prst="rect">
            <a:avLst/>
          </a:prstGeom>
        </p:spPr>
      </p:pic>
      <p:pic>
        <p:nvPicPr>
          <p:cNvPr id="3"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146222" y="152400"/>
            <a:ext cx="1219200" cy="891043"/>
          </a:xfrm>
          <a:prstGeom prst="rect">
            <a:avLst/>
          </a:prstGeom>
          <a:noFill/>
        </p:spPr>
      </p:pic>
      <p:sp>
        <p:nvSpPr>
          <p:cNvPr id="4" name="TextBox 3"/>
          <p:cNvSpPr txBox="1"/>
          <p:nvPr/>
        </p:nvSpPr>
        <p:spPr>
          <a:xfrm>
            <a:off x="65903" y="1143000"/>
            <a:ext cx="1600200" cy="369332"/>
          </a:xfrm>
          <a:prstGeom prst="rect">
            <a:avLst/>
          </a:prstGeom>
          <a:noFill/>
        </p:spPr>
        <p:txBody>
          <a:bodyPr wrap="square" rtlCol="0">
            <a:spAutoFit/>
          </a:bodyPr>
          <a:lstStyle/>
          <a:p>
            <a:r>
              <a:rPr lang="en-US"/>
              <a:t>Who owns it?</a:t>
            </a:r>
            <a:endParaRPr lang="en-US" dirty="0"/>
          </a:p>
        </p:txBody>
      </p:sp>
      <p:sp>
        <p:nvSpPr>
          <p:cNvPr id="5" name="TextBox 4"/>
          <p:cNvSpPr txBox="1"/>
          <p:nvPr/>
        </p:nvSpPr>
        <p:spPr>
          <a:xfrm>
            <a:off x="1365422" y="6248400"/>
            <a:ext cx="6864178" cy="369332"/>
          </a:xfrm>
          <a:prstGeom prst="rect">
            <a:avLst/>
          </a:prstGeom>
          <a:noFill/>
        </p:spPr>
        <p:txBody>
          <a:bodyPr wrap="square" rtlCol="0">
            <a:spAutoFit/>
          </a:bodyPr>
          <a:lstStyle/>
          <a:p>
            <a:r>
              <a:rPr lang="en-US" b="1" dirty="0"/>
              <a:t>             (</a:t>
            </a:r>
            <a:r>
              <a:rPr lang="en-US" b="1" dirty="0">
                <a:solidFill>
                  <a:srgbClr val="FF0000"/>
                </a:solidFill>
              </a:rPr>
              <a:t>note</a:t>
            </a:r>
            <a:r>
              <a:rPr lang="en-US" dirty="0"/>
              <a:t>: these file photos are of Orange Beach, AL)</a:t>
            </a:r>
          </a:p>
        </p:txBody>
      </p:sp>
    </p:spTree>
    <p:extLst>
      <p:ext uri="{BB962C8B-B14F-4D97-AF65-F5344CB8AC3E}">
        <p14:creationId xmlns:p14="http://schemas.microsoft.com/office/powerpoint/2010/main" val="1127458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399548"/>
          </a:xfrm>
          <a:prstGeom prst="rect">
            <a:avLst/>
          </a:prstGeom>
        </p:spPr>
      </p:pic>
      <p:pic>
        <p:nvPicPr>
          <p:cNvPr id="3"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146222" y="152400"/>
            <a:ext cx="1219200" cy="891043"/>
          </a:xfrm>
          <a:prstGeom prst="rect">
            <a:avLst/>
          </a:prstGeom>
          <a:noFill/>
        </p:spPr>
      </p:pic>
      <p:sp>
        <p:nvSpPr>
          <p:cNvPr id="4" name="Rectangle 3"/>
          <p:cNvSpPr/>
          <p:nvPr/>
        </p:nvSpPr>
        <p:spPr>
          <a:xfrm>
            <a:off x="533400" y="526867"/>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Rectangle 4"/>
          <p:cNvSpPr/>
          <p:nvPr/>
        </p:nvSpPr>
        <p:spPr>
          <a:xfrm>
            <a:off x="4876800" y="188313"/>
            <a:ext cx="4059125" cy="707886"/>
          </a:xfrm>
          <a:prstGeom prst="rect">
            <a:avLst/>
          </a:prstGeom>
        </p:spPr>
        <p:txBody>
          <a:bodyPr wrap="none">
            <a:spAutoFit/>
          </a:bodyPr>
          <a:lstStyle/>
          <a:p>
            <a:r>
              <a:rPr lang="en-US" sz="4000" b="1" i="1" dirty="0">
                <a:ea typeface="Times New Roman" pitchFamily="18" charset="0"/>
              </a:rPr>
              <a:t>Stop the Beach </a:t>
            </a:r>
            <a:endParaRPr lang="en-US" sz="4000" b="1" i="1" dirty="0"/>
          </a:p>
        </p:txBody>
      </p:sp>
    </p:spTree>
    <p:extLst>
      <p:ext uri="{BB962C8B-B14F-4D97-AF65-F5344CB8AC3E}">
        <p14:creationId xmlns:p14="http://schemas.microsoft.com/office/powerpoint/2010/main" val="2018764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46222" y="152400"/>
            <a:ext cx="1219200" cy="891043"/>
          </a:xfrm>
          <a:prstGeom prst="rect">
            <a:avLst/>
          </a:prstGeom>
          <a:noFill/>
        </p:spPr>
      </p:pic>
      <p:sp>
        <p:nvSpPr>
          <p:cNvPr id="4" name="Rectangle 3"/>
          <p:cNvSpPr/>
          <p:nvPr/>
        </p:nvSpPr>
        <p:spPr>
          <a:xfrm>
            <a:off x="533400" y="526867"/>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Rectangle 4"/>
          <p:cNvSpPr/>
          <p:nvPr/>
        </p:nvSpPr>
        <p:spPr>
          <a:xfrm>
            <a:off x="4876800" y="188313"/>
            <a:ext cx="4059125" cy="707886"/>
          </a:xfrm>
          <a:prstGeom prst="rect">
            <a:avLst/>
          </a:prstGeom>
        </p:spPr>
        <p:txBody>
          <a:bodyPr wrap="none">
            <a:spAutoFit/>
          </a:bodyPr>
          <a:lstStyle/>
          <a:p>
            <a:r>
              <a:rPr lang="en-US" sz="4000" b="1" i="1" dirty="0">
                <a:ea typeface="Times New Roman" pitchFamily="18" charset="0"/>
              </a:rPr>
              <a:t>Stop the Beach </a:t>
            </a:r>
            <a:endParaRPr lang="en-US" sz="4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 y="1233596"/>
            <a:ext cx="9144000" cy="5399548"/>
          </a:xfrm>
          <a:prstGeom prst="rect">
            <a:avLst/>
          </a:prstGeom>
        </p:spPr>
      </p:pic>
    </p:spTree>
    <p:extLst>
      <p:ext uri="{BB962C8B-B14F-4D97-AF65-F5344CB8AC3E}">
        <p14:creationId xmlns:p14="http://schemas.microsoft.com/office/powerpoint/2010/main" val="265308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31572"/>
            <a:ext cx="8610600" cy="6186309"/>
          </a:xfrm>
          <a:prstGeom prst="rect">
            <a:avLst/>
          </a:prstGeom>
          <a:noFill/>
        </p:spPr>
        <p:txBody>
          <a:bodyPr wrap="square" rtlCol="0">
            <a:spAutoFit/>
          </a:bodyPr>
          <a:lstStyle/>
          <a:p>
            <a:r>
              <a:rPr lang="en-US" sz="3600" b="1" dirty="0"/>
              <a:t>Science</a:t>
            </a:r>
            <a:r>
              <a:rPr lang="en-US" sz="3600" dirty="0"/>
              <a:t>   </a:t>
            </a:r>
          </a:p>
          <a:p>
            <a:r>
              <a:rPr lang="en-US" sz="3600" dirty="0"/>
              <a:t>       “What’s a fact?”</a:t>
            </a:r>
          </a:p>
          <a:p>
            <a:endParaRPr lang="en-US" sz="3600" dirty="0"/>
          </a:p>
          <a:p>
            <a:r>
              <a:rPr lang="en-US" sz="3600" b="1" dirty="0"/>
              <a:t>Law </a:t>
            </a:r>
            <a:r>
              <a:rPr lang="en-US" sz="3600" dirty="0"/>
              <a:t> </a:t>
            </a:r>
          </a:p>
          <a:p>
            <a:r>
              <a:rPr lang="en-US" sz="3600" dirty="0"/>
              <a:t>       “Which facts matter?”</a:t>
            </a:r>
          </a:p>
          <a:p>
            <a:endParaRPr lang="en-US" sz="3600" dirty="0"/>
          </a:p>
          <a:p>
            <a:r>
              <a:rPr lang="en-US" sz="3600" b="1" dirty="0"/>
              <a:t>Economics </a:t>
            </a:r>
            <a:r>
              <a:rPr lang="en-US" sz="3600" dirty="0"/>
              <a:t>   </a:t>
            </a:r>
          </a:p>
          <a:p>
            <a:r>
              <a:rPr lang="en-US" sz="3600" dirty="0"/>
              <a:t>       “What do people want most?”</a:t>
            </a:r>
          </a:p>
          <a:p>
            <a:endParaRPr lang="en-US" sz="3600" dirty="0"/>
          </a:p>
          <a:p>
            <a:r>
              <a:rPr lang="en-US" sz="3600" b="1" dirty="0"/>
              <a:t>Politics</a:t>
            </a:r>
            <a:r>
              <a:rPr lang="en-US" sz="3600" dirty="0"/>
              <a:t>   </a:t>
            </a:r>
          </a:p>
          <a:p>
            <a:r>
              <a:rPr lang="en-US" sz="3600" dirty="0"/>
              <a:t>       “What do most people want?</a:t>
            </a:r>
          </a:p>
        </p:txBody>
      </p:sp>
    </p:spTree>
    <p:extLst>
      <p:ext uri="{BB962C8B-B14F-4D97-AF65-F5344CB8AC3E}">
        <p14:creationId xmlns:p14="http://schemas.microsoft.com/office/powerpoint/2010/main" val="1440730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46222" y="152400"/>
            <a:ext cx="1219200" cy="891043"/>
          </a:xfrm>
          <a:prstGeom prst="rect">
            <a:avLst/>
          </a:prstGeom>
          <a:noFill/>
        </p:spPr>
      </p:pic>
      <p:sp>
        <p:nvSpPr>
          <p:cNvPr id="4" name="Rectangle 3"/>
          <p:cNvSpPr/>
          <p:nvPr/>
        </p:nvSpPr>
        <p:spPr>
          <a:xfrm>
            <a:off x="533400" y="526867"/>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Rectangle 4"/>
          <p:cNvSpPr/>
          <p:nvPr/>
        </p:nvSpPr>
        <p:spPr>
          <a:xfrm>
            <a:off x="4876800" y="188313"/>
            <a:ext cx="4059125" cy="707886"/>
          </a:xfrm>
          <a:prstGeom prst="rect">
            <a:avLst/>
          </a:prstGeom>
        </p:spPr>
        <p:txBody>
          <a:bodyPr wrap="none">
            <a:spAutoFit/>
          </a:bodyPr>
          <a:lstStyle/>
          <a:p>
            <a:r>
              <a:rPr lang="en-US" sz="4000" b="1" i="1" dirty="0">
                <a:ea typeface="Times New Roman" pitchFamily="18" charset="0"/>
              </a:rPr>
              <a:t>Stop the Beach </a:t>
            </a:r>
            <a:endParaRPr lang="en-US" sz="4000" b="1"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666"/>
            <a:ext cx="9144000" cy="5399548"/>
          </a:xfrm>
          <a:prstGeom prst="rect">
            <a:avLst/>
          </a:prstGeom>
        </p:spPr>
      </p:pic>
    </p:spTree>
    <p:extLst>
      <p:ext uri="{BB962C8B-B14F-4D97-AF65-F5344CB8AC3E}">
        <p14:creationId xmlns:p14="http://schemas.microsoft.com/office/powerpoint/2010/main" val="143679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46222" y="152400"/>
            <a:ext cx="1219200" cy="891043"/>
          </a:xfrm>
          <a:prstGeom prst="rect">
            <a:avLst/>
          </a:prstGeom>
          <a:noFill/>
        </p:spPr>
      </p:pic>
      <p:sp>
        <p:nvSpPr>
          <p:cNvPr id="4" name="Rectangle 3"/>
          <p:cNvSpPr/>
          <p:nvPr/>
        </p:nvSpPr>
        <p:spPr>
          <a:xfrm>
            <a:off x="533400" y="526867"/>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Rectangle 4"/>
          <p:cNvSpPr/>
          <p:nvPr/>
        </p:nvSpPr>
        <p:spPr>
          <a:xfrm>
            <a:off x="4876800" y="188313"/>
            <a:ext cx="4059125" cy="707886"/>
          </a:xfrm>
          <a:prstGeom prst="rect">
            <a:avLst/>
          </a:prstGeom>
        </p:spPr>
        <p:txBody>
          <a:bodyPr wrap="none">
            <a:spAutoFit/>
          </a:bodyPr>
          <a:lstStyle/>
          <a:p>
            <a:r>
              <a:rPr lang="en-US" sz="4000" b="1" i="1" dirty="0">
                <a:ea typeface="Times New Roman" pitchFamily="18" charset="0"/>
              </a:rPr>
              <a:t>Stop the Beach </a:t>
            </a:r>
            <a:endParaRPr lang="en-US" sz="4000" b="1" i="1" dirty="0"/>
          </a:p>
        </p:txBody>
      </p:sp>
      <p:sp>
        <p:nvSpPr>
          <p:cNvPr id="6" name="TextBox 5"/>
          <p:cNvSpPr txBox="1"/>
          <p:nvPr/>
        </p:nvSpPr>
        <p:spPr>
          <a:xfrm>
            <a:off x="1066800" y="1981200"/>
            <a:ext cx="7162800" cy="3785652"/>
          </a:xfrm>
          <a:prstGeom prst="rect">
            <a:avLst/>
          </a:prstGeom>
          <a:noFill/>
        </p:spPr>
        <p:txBody>
          <a:bodyPr wrap="square" rtlCol="0">
            <a:spAutoFit/>
          </a:bodyPr>
          <a:lstStyle/>
          <a:p>
            <a:r>
              <a:rPr lang="en-US" sz="4800" b="1" dirty="0"/>
              <a:t>Who wins?  </a:t>
            </a:r>
          </a:p>
          <a:p>
            <a:endParaRPr lang="en-US" sz="4800" b="1" dirty="0"/>
          </a:p>
          <a:p>
            <a:r>
              <a:rPr lang="en-US" sz="4800" b="1" dirty="0"/>
              <a:t>Why?</a:t>
            </a:r>
          </a:p>
          <a:p>
            <a:endParaRPr lang="en-US" sz="4800" b="1" dirty="0"/>
          </a:p>
          <a:p>
            <a:r>
              <a:rPr lang="en-US" sz="4800" b="1" dirty="0"/>
              <a:t>Right result?</a:t>
            </a:r>
          </a:p>
        </p:txBody>
      </p:sp>
    </p:spTree>
    <p:extLst>
      <p:ext uri="{BB962C8B-B14F-4D97-AF65-F5344CB8AC3E}">
        <p14:creationId xmlns:p14="http://schemas.microsoft.com/office/powerpoint/2010/main" val="2703344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sp>
        <p:nvSpPr>
          <p:cNvPr id="4" name="Rectangle 3"/>
          <p:cNvSpPr/>
          <p:nvPr/>
        </p:nvSpPr>
        <p:spPr>
          <a:xfrm>
            <a:off x="838200" y="489455"/>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134145" name="Rectangle 1"/>
          <p:cNvSpPr>
            <a:spLocks noChangeArrowheads="1"/>
          </p:cNvSpPr>
          <p:nvPr/>
        </p:nvSpPr>
        <p:spPr bwMode="auto">
          <a:xfrm>
            <a:off x="0" y="11430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t> </a:t>
            </a:r>
          </a:p>
        </p:txBody>
      </p:sp>
      <p:pic>
        <p:nvPicPr>
          <p:cNvPr id="7"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304800" y="228600"/>
            <a:ext cx="1219200" cy="891043"/>
          </a:xfrm>
          <a:prstGeom prst="rect">
            <a:avLst/>
          </a:prstGeom>
          <a:noFill/>
        </p:spPr>
      </p:pic>
      <p:sp>
        <p:nvSpPr>
          <p:cNvPr id="138241" name="Rectangle 1"/>
          <p:cNvSpPr>
            <a:spLocks noChangeArrowheads="1"/>
          </p:cNvSpPr>
          <p:nvPr/>
        </p:nvSpPr>
        <p:spPr bwMode="auto">
          <a:xfrm>
            <a:off x="533400" y="1472862"/>
            <a:ext cx="86106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6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p:txBody>
      </p:sp>
      <p:sp>
        <p:nvSpPr>
          <p:cNvPr id="9" name="Rectangle 8"/>
          <p:cNvSpPr/>
          <p:nvPr/>
        </p:nvSpPr>
        <p:spPr>
          <a:xfrm>
            <a:off x="304800" y="1219200"/>
            <a:ext cx="8610600" cy="707886"/>
          </a:xfrm>
          <a:prstGeom prst="rect">
            <a:avLst/>
          </a:prstGeom>
        </p:spPr>
        <p:txBody>
          <a:bodyPr wrap="square">
            <a:spAutoFit/>
          </a:bodyPr>
          <a:lstStyle/>
          <a:p>
            <a:r>
              <a:rPr lang="en-US" sz="2000" dirty="0"/>
              <a:t> </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solidFill>
                <a:prstClr val="black"/>
              </a:solidFill>
            </a:endParaRPr>
          </a:p>
        </p:txBody>
      </p:sp>
      <p:sp>
        <p:nvSpPr>
          <p:cNvPr id="142337" name="Rectangle 1"/>
          <p:cNvSpPr>
            <a:spLocks noChangeArrowheads="1"/>
          </p:cNvSpPr>
          <p:nvPr/>
        </p:nvSpPr>
        <p:spPr bwMode="auto">
          <a:xfrm>
            <a:off x="0" y="1557012"/>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400" b="1" dirty="0"/>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b="1" dirty="0">
                <a:ea typeface="Times New Roman" pitchFamily="18" charset="0"/>
              </a:rPr>
              <a:t> </a:t>
            </a:r>
            <a:r>
              <a:rPr lang="en-US" sz="3600" dirty="0">
                <a:ea typeface="Times New Roman" pitchFamily="18" charset="0"/>
              </a:rPr>
              <a:t>There can be no taking unless petitioner</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ea typeface="Times New Roman" pitchFamily="18" charset="0"/>
              </a:rPr>
              <a:t> can show that, before the Florida</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ea typeface="Times New Roman" pitchFamily="18" charset="0"/>
              </a:rPr>
              <a:t> Supreme Court’s decision, littoral </a:t>
            </a:r>
            <a:r>
              <a:rPr lang="en-US" sz="2800" dirty="0">
                <a:ea typeface="Times New Roman" pitchFamily="18" charset="0"/>
              </a:rPr>
              <a:t>[beach]</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ea typeface="Times New Roman" pitchFamily="18" charset="0"/>
              </a:rPr>
              <a:t> property owners had rights to future</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ea typeface="Times New Roman" pitchFamily="18" charset="0"/>
              </a:rPr>
              <a:t> accretions and to contact with the water</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ea typeface="Times New Roman" pitchFamily="18" charset="0"/>
              </a:rPr>
              <a:t> superior to the State’s right to fill in its</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ea typeface="Times New Roman" pitchFamily="18" charset="0"/>
              </a:rPr>
              <a:t> submerged land.  </a:t>
            </a:r>
          </a:p>
          <a:p>
            <a:pPr lvl="0" indent="4572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b="1" dirty="0">
              <a:ea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000" b="1" i="0" u="none" strike="noStrike" cap="none" normalizeH="0" baseline="0" dirty="0">
              <a:ln>
                <a:noFill/>
              </a:ln>
              <a:solidFill>
                <a:schemeClr val="tx1"/>
              </a:solidFill>
              <a:effectLst/>
              <a:latin typeface="Arial" pitchFamily="34" charset="0"/>
              <a:ea typeface="Times New Roman" pitchFamily="18" charset="0"/>
            </a:endParaRPr>
          </a:p>
        </p:txBody>
      </p:sp>
      <p:sp>
        <p:nvSpPr>
          <p:cNvPr id="10" name="Rectangle 9"/>
          <p:cNvSpPr/>
          <p:nvPr/>
        </p:nvSpPr>
        <p:spPr>
          <a:xfrm>
            <a:off x="4818105" y="411757"/>
            <a:ext cx="4059125" cy="707886"/>
          </a:xfrm>
          <a:prstGeom prst="rect">
            <a:avLst/>
          </a:prstGeom>
        </p:spPr>
        <p:txBody>
          <a:bodyPr wrap="none">
            <a:spAutoFit/>
          </a:bodyPr>
          <a:lstStyle/>
          <a:p>
            <a:r>
              <a:rPr lang="en-US" sz="4000" b="1" i="1" dirty="0">
                <a:ea typeface="Times New Roman" pitchFamily="18" charset="0"/>
              </a:rPr>
              <a:t>Stop the Beach </a:t>
            </a:r>
            <a:endParaRPr lang="en-US" sz="4000" b="1" i="1" dirty="0"/>
          </a:p>
        </p:txBody>
      </p:sp>
    </p:spTree>
    <p:extLst>
      <p:ext uri="{BB962C8B-B14F-4D97-AF65-F5344CB8AC3E}">
        <p14:creationId xmlns:p14="http://schemas.microsoft.com/office/powerpoint/2010/main" val="768104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46222" y="152400"/>
            <a:ext cx="1219200" cy="891043"/>
          </a:xfrm>
          <a:prstGeom prst="rect">
            <a:avLst/>
          </a:prstGeom>
          <a:noFill/>
        </p:spPr>
      </p:pic>
      <p:sp>
        <p:nvSpPr>
          <p:cNvPr id="4" name="Rectangle 3"/>
          <p:cNvSpPr/>
          <p:nvPr/>
        </p:nvSpPr>
        <p:spPr>
          <a:xfrm>
            <a:off x="533400" y="526867"/>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Rectangle 4"/>
          <p:cNvSpPr/>
          <p:nvPr/>
        </p:nvSpPr>
        <p:spPr>
          <a:xfrm>
            <a:off x="4876800" y="188313"/>
            <a:ext cx="4059125" cy="707886"/>
          </a:xfrm>
          <a:prstGeom prst="rect">
            <a:avLst/>
          </a:prstGeom>
        </p:spPr>
        <p:txBody>
          <a:bodyPr wrap="none">
            <a:spAutoFit/>
          </a:bodyPr>
          <a:lstStyle/>
          <a:p>
            <a:r>
              <a:rPr lang="en-US" sz="4000" b="1" i="1" dirty="0">
                <a:ea typeface="Times New Roman" pitchFamily="18" charset="0"/>
              </a:rPr>
              <a:t>Stop the Beach </a:t>
            </a:r>
            <a:endParaRPr lang="en-US" sz="4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666"/>
            <a:ext cx="9144000" cy="5399548"/>
          </a:xfrm>
          <a:prstGeom prst="rect">
            <a:avLst/>
          </a:prstGeom>
        </p:spPr>
      </p:pic>
    </p:spTree>
    <p:extLst>
      <p:ext uri="{BB962C8B-B14F-4D97-AF65-F5344CB8AC3E}">
        <p14:creationId xmlns:p14="http://schemas.microsoft.com/office/powerpoint/2010/main" val="3919364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304800" y="228600"/>
            <a:ext cx="1219200" cy="891043"/>
          </a:xfrm>
          <a:prstGeom prst="rect">
            <a:avLst/>
          </a:prstGeom>
          <a:noFill/>
        </p:spPr>
      </p:pic>
      <p:sp>
        <p:nvSpPr>
          <p:cNvPr id="3" name="Rectangle 2"/>
          <p:cNvSpPr/>
          <p:nvPr/>
        </p:nvSpPr>
        <p:spPr>
          <a:xfrm>
            <a:off x="762000" y="489455"/>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4" name="Rectangle 3"/>
          <p:cNvSpPr/>
          <p:nvPr/>
        </p:nvSpPr>
        <p:spPr>
          <a:xfrm>
            <a:off x="762000" y="990600"/>
            <a:ext cx="7924800" cy="5632311"/>
          </a:xfrm>
          <a:prstGeom prst="rect">
            <a:avLst/>
          </a:prstGeom>
        </p:spPr>
        <p:txBody>
          <a:bodyPr wrap="square">
            <a:spAutoFit/>
          </a:bodyPr>
          <a:lstStyle/>
          <a:p>
            <a:endParaRPr lang="en-US" sz="2400" i="1" dirty="0"/>
          </a:p>
          <a:p>
            <a:r>
              <a:rPr lang="en-US" sz="2400" i="1" dirty="0"/>
              <a:t>Hughes v. WA </a:t>
            </a:r>
            <a:r>
              <a:rPr lang="en-US" sz="2400" dirty="0"/>
              <a:t>(1967), </a:t>
            </a:r>
            <a:r>
              <a:rPr lang="en-US" sz="2400" i="1" dirty="0"/>
              <a:t>Citrus v. Davis </a:t>
            </a:r>
            <a:r>
              <a:rPr lang="en-US" sz="2400" dirty="0"/>
              <a:t>(1991), and </a:t>
            </a:r>
            <a:r>
              <a:rPr lang="en-US" sz="2400" i="1" dirty="0"/>
              <a:t>Stop the Beach v. FL </a:t>
            </a:r>
            <a:r>
              <a:rPr lang="en-US" sz="2400" dirty="0"/>
              <a:t>(2010) were all about </a:t>
            </a:r>
            <a:r>
              <a:rPr lang="en-US" sz="2400" b="1" i="1" dirty="0"/>
              <a:t>increases</a:t>
            </a:r>
            <a:r>
              <a:rPr lang="en-US" sz="2400" dirty="0"/>
              <a:t> in land.  </a:t>
            </a:r>
          </a:p>
          <a:p>
            <a:endParaRPr lang="en-US" sz="2400" dirty="0"/>
          </a:p>
          <a:p>
            <a:r>
              <a:rPr lang="en-US" sz="2400" dirty="0"/>
              <a:t>But what about </a:t>
            </a:r>
            <a:r>
              <a:rPr lang="en-US" sz="2400" b="1" i="1" u="sng" dirty="0">
                <a:solidFill>
                  <a:srgbClr val="FF0000"/>
                </a:solidFill>
              </a:rPr>
              <a:t>LOSSES</a:t>
            </a:r>
            <a:r>
              <a:rPr lang="en-US" sz="2400" dirty="0"/>
              <a:t>?</a:t>
            </a:r>
          </a:p>
          <a:p>
            <a:endParaRPr lang="en-US" sz="2400" dirty="0"/>
          </a:p>
          <a:p>
            <a:r>
              <a:rPr lang="en-US" sz="2400" dirty="0"/>
              <a:t>Does it matter </a:t>
            </a:r>
            <a:r>
              <a:rPr lang="en-US" sz="2400" b="1" i="1" dirty="0"/>
              <a:t>why</a:t>
            </a:r>
            <a:r>
              <a:rPr lang="en-US" sz="2400" dirty="0"/>
              <a:t> the land sank?  </a:t>
            </a:r>
          </a:p>
          <a:p>
            <a:endParaRPr lang="en-US" sz="2400" dirty="0"/>
          </a:p>
          <a:p>
            <a:r>
              <a:rPr lang="en-US" sz="2400" dirty="0"/>
              <a:t>      What if good </a:t>
            </a:r>
            <a:r>
              <a:rPr lang="en-US" sz="2400" dirty="0" err="1"/>
              <a:t>ol</a:t>
            </a:r>
            <a:r>
              <a:rPr lang="en-US" sz="2400" dirty="0"/>
              <a:t>’ Mother Nature did it?</a:t>
            </a:r>
          </a:p>
          <a:p>
            <a:endParaRPr lang="en-US" sz="2400" dirty="0"/>
          </a:p>
          <a:p>
            <a:r>
              <a:rPr lang="en-US" sz="2400" dirty="0"/>
              <a:t>      What if nasty ol’ - -  hiss; boo - - Big Oil did it?</a:t>
            </a:r>
          </a:p>
          <a:p>
            <a:endParaRPr lang="en-US" sz="2400" dirty="0"/>
          </a:p>
          <a:p>
            <a:r>
              <a:rPr lang="en-US" sz="2400" dirty="0"/>
              <a:t>In other words, does “natural” or “artificial” make any difference?</a:t>
            </a:r>
          </a:p>
          <a:p>
            <a:endParaRPr lang="en-US" sz="2400" dirty="0"/>
          </a:p>
        </p:txBody>
      </p:sp>
    </p:spTree>
    <p:extLst>
      <p:ext uri="{BB962C8B-B14F-4D97-AF65-F5344CB8AC3E}">
        <p14:creationId xmlns:p14="http://schemas.microsoft.com/office/powerpoint/2010/main" val="280598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402640"/>
            <a:ext cx="28956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4" name="Rectangle 3"/>
          <p:cNvSpPr/>
          <p:nvPr/>
        </p:nvSpPr>
        <p:spPr>
          <a:xfrm>
            <a:off x="457200" y="1371600"/>
            <a:ext cx="8305800" cy="4247317"/>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12" y="825339"/>
            <a:ext cx="7757176" cy="5943612"/>
          </a:xfrm>
          <a:prstGeom prst="rect">
            <a:avLst/>
          </a:prstGeom>
        </p:spPr>
      </p:pic>
      <p:sp>
        <p:nvSpPr>
          <p:cNvPr id="7" name="Rectangle 6"/>
          <p:cNvSpPr/>
          <p:nvPr/>
        </p:nvSpPr>
        <p:spPr>
          <a:xfrm>
            <a:off x="3429000" y="555061"/>
            <a:ext cx="5638800" cy="584775"/>
          </a:xfrm>
          <a:prstGeom prst="rect">
            <a:avLst/>
          </a:prstGeom>
        </p:spPr>
        <p:txBody>
          <a:bodyPr wrap="square">
            <a:spAutoFit/>
          </a:bodyPr>
          <a:lstStyle/>
          <a:p>
            <a:r>
              <a:rPr lang="en-US" sz="3200" b="1" i="1" dirty="0"/>
              <a:t>Texas v. Humble Oil </a:t>
            </a:r>
            <a:r>
              <a:rPr lang="en-US" sz="3200" dirty="0"/>
              <a:t>(192x?)</a:t>
            </a:r>
          </a:p>
        </p:txBody>
      </p:sp>
      <p:sp>
        <p:nvSpPr>
          <p:cNvPr id="8" name="Rectangle 7"/>
          <p:cNvSpPr/>
          <p:nvPr/>
        </p:nvSpPr>
        <p:spPr>
          <a:xfrm>
            <a:off x="2438400" y="1305204"/>
            <a:ext cx="4800600" cy="646331"/>
          </a:xfrm>
          <a:prstGeom prst="rect">
            <a:avLst/>
          </a:prstGeom>
        </p:spPr>
        <p:txBody>
          <a:bodyPr wrap="square">
            <a:spAutoFit/>
          </a:bodyPr>
          <a:lstStyle/>
          <a:p>
            <a:r>
              <a:rPr lang="en-US" i="1" dirty="0"/>
              <a:t>The Journal of Geology</a:t>
            </a:r>
            <a:r>
              <a:rPr lang="en-US" dirty="0"/>
              <a:t>, Vol. 34, No. 7, </a:t>
            </a:r>
          </a:p>
          <a:p>
            <a:r>
              <a:rPr lang="en-US" dirty="0"/>
              <a:t>Part 1 (Oct. - Nov., 1926), pp. 577-590 </a:t>
            </a:r>
          </a:p>
        </p:txBody>
      </p:sp>
      <p:pic>
        <p:nvPicPr>
          <p:cNvPr id="9"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304800" y="228599"/>
            <a:ext cx="1219200" cy="891043"/>
          </a:xfrm>
          <a:prstGeom prst="rect">
            <a:avLst/>
          </a:prstGeom>
          <a:noFill/>
        </p:spPr>
      </p:pic>
    </p:spTree>
    <p:extLst>
      <p:ext uri="{BB962C8B-B14F-4D97-AF65-F5344CB8AC3E}">
        <p14:creationId xmlns:p14="http://schemas.microsoft.com/office/powerpoint/2010/main" val="1587111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304800" y="228599"/>
            <a:ext cx="1219200" cy="891043"/>
          </a:xfrm>
          <a:prstGeom prst="rect">
            <a:avLst/>
          </a:prstGeom>
          <a:noFill/>
        </p:spPr>
      </p:pic>
      <p:sp>
        <p:nvSpPr>
          <p:cNvPr id="3" name="Rectangle 2"/>
          <p:cNvSpPr/>
          <p:nvPr/>
        </p:nvSpPr>
        <p:spPr>
          <a:xfrm>
            <a:off x="1524000" y="489454"/>
            <a:ext cx="7217617" cy="523220"/>
          </a:xfrm>
          <a:prstGeom prst="rect">
            <a:avLst/>
          </a:prstGeom>
        </p:spPr>
        <p:txBody>
          <a:bodyPr wrap="none">
            <a:spAutoFit/>
          </a:bodyPr>
          <a:lstStyle/>
          <a:p>
            <a:r>
              <a:rPr lang="en-US" dirty="0"/>
              <a:t>Who owns it?    </a:t>
            </a:r>
            <a:r>
              <a:rPr lang="en-US" sz="2800" b="1" i="1" dirty="0"/>
              <a:t>Texas has had different results:</a:t>
            </a:r>
          </a:p>
        </p:txBody>
      </p:sp>
      <p:sp>
        <p:nvSpPr>
          <p:cNvPr id="5" name="TextBox 4"/>
          <p:cNvSpPr txBox="1"/>
          <p:nvPr/>
        </p:nvSpPr>
        <p:spPr>
          <a:xfrm>
            <a:off x="762000" y="1371600"/>
            <a:ext cx="8610600" cy="4801314"/>
          </a:xfrm>
          <a:prstGeom prst="rect">
            <a:avLst/>
          </a:prstGeom>
          <a:noFill/>
        </p:spPr>
        <p:txBody>
          <a:bodyPr wrap="square" rtlCol="0">
            <a:spAutoFit/>
          </a:bodyPr>
          <a:lstStyle/>
          <a:p>
            <a:r>
              <a:rPr lang="en-US" b="1" i="1" dirty="0"/>
              <a:t>Coastal Indus. Water Authority v. York</a:t>
            </a:r>
            <a:r>
              <a:rPr lang="en-US" b="1" dirty="0"/>
              <a:t>, </a:t>
            </a:r>
            <a:r>
              <a:rPr lang="en-US" dirty="0"/>
              <a:t>532 S.W.2d 949 (Tex 1976)</a:t>
            </a:r>
          </a:p>
          <a:p>
            <a:endParaRPr lang="en-US" dirty="0"/>
          </a:p>
          <a:p>
            <a:r>
              <a:rPr lang="en-US" dirty="0"/>
              <a:t>“[S]</a:t>
            </a:r>
            <a:r>
              <a:rPr lang="en-US" dirty="0" err="1"/>
              <a:t>ubsidence</a:t>
            </a:r>
            <a:r>
              <a:rPr lang="en-US" dirty="0"/>
              <a:t> is not ‘an ordinary hazard of riparian ownership; it is not the result </a:t>
            </a:r>
          </a:p>
          <a:p>
            <a:r>
              <a:rPr lang="en-US" dirty="0"/>
              <a:t>of the force of the waters which takes from some owners and gives to others’.”   </a:t>
            </a:r>
          </a:p>
          <a:p>
            <a:r>
              <a:rPr lang="en-US" dirty="0"/>
              <a:t>(pg 954).                                                           </a:t>
            </a:r>
            <a:r>
              <a:rPr lang="en-US" b="1" i="1" dirty="0">
                <a:solidFill>
                  <a:srgbClr val="FF0000"/>
                </a:solidFill>
              </a:rPr>
              <a:t>Landowner wins; Texas loses.</a:t>
            </a:r>
          </a:p>
          <a:p>
            <a:endParaRPr lang="en-US" b="1" i="1" dirty="0"/>
          </a:p>
          <a:p>
            <a:r>
              <a:rPr lang="en-US" b="1" i="1" dirty="0"/>
              <a:t>TH Investments v. Kirby Island Marine</a:t>
            </a:r>
            <a:r>
              <a:rPr lang="en-US" dirty="0"/>
              <a:t>, 218 S.W. 3d 173, 184–185 (Tex. App. Houston [14th Dist.] 2007; Tex </a:t>
            </a:r>
            <a:r>
              <a:rPr lang="en-US" i="1" dirty="0"/>
              <a:t>writ denied </a:t>
            </a:r>
            <a:r>
              <a:rPr lang="en-US" dirty="0"/>
              <a:t>2008: U.S. </a:t>
            </a:r>
            <a:r>
              <a:rPr lang="en-US" i="1" dirty="0"/>
              <a:t>cert. denied</a:t>
            </a:r>
            <a:r>
              <a:rPr lang="en-US" dirty="0"/>
              <a:t>, 129 S. Ct. </a:t>
            </a:r>
          </a:p>
          <a:p>
            <a:r>
              <a:rPr lang="en-US" dirty="0"/>
              <a:t>899 [2009]) </a:t>
            </a:r>
          </a:p>
          <a:p>
            <a:endParaRPr lang="en-US" dirty="0"/>
          </a:p>
          <a:p>
            <a:r>
              <a:rPr lang="en-US" dirty="0"/>
              <a:t>Boundary of public and private ownership along water bodies is not static; as </a:t>
            </a:r>
          </a:p>
          <a:p>
            <a:r>
              <a:rPr lang="en-US" dirty="0"/>
              <a:t>land becomes submerged, ownership reverts Texas if more than one cause </a:t>
            </a:r>
          </a:p>
          <a:p>
            <a:r>
              <a:rPr lang="en-US" dirty="0"/>
              <a:t>is making the change.</a:t>
            </a:r>
          </a:p>
          <a:p>
            <a:endParaRPr lang="en-US" dirty="0"/>
          </a:p>
          <a:p>
            <a:r>
              <a:rPr lang="en-US" dirty="0"/>
              <a:t>    “(1) </a:t>
            </a:r>
            <a:r>
              <a:rPr lang="en-US" i="1" dirty="0"/>
              <a:t>York</a:t>
            </a:r>
            <a:r>
              <a:rPr lang="en-US" dirty="0"/>
              <a:t> did not involve land covered by tidal waters.”                  </a:t>
            </a:r>
            <a:r>
              <a:rPr lang="en-US" b="1" i="1" dirty="0">
                <a:solidFill>
                  <a:srgbClr val="FF0000"/>
                </a:solidFill>
              </a:rPr>
              <a:t>Texas wins</a:t>
            </a:r>
          </a:p>
          <a:p>
            <a:r>
              <a:rPr lang="en-US" b="1" i="1" dirty="0">
                <a:solidFill>
                  <a:srgbClr val="FF0000"/>
                </a:solidFill>
              </a:rPr>
              <a:t>                                                                                                            this one.</a:t>
            </a:r>
          </a:p>
          <a:p>
            <a:r>
              <a:rPr lang="en-US" dirty="0"/>
              <a:t>    “(2) </a:t>
            </a:r>
            <a:r>
              <a:rPr lang="en-US" i="1" dirty="0"/>
              <a:t>York</a:t>
            </a:r>
            <a:r>
              <a:rPr lang="en-US" dirty="0"/>
              <a:t> involved only subsidence and not other forces.” </a:t>
            </a:r>
          </a:p>
        </p:txBody>
      </p:sp>
    </p:spTree>
    <p:extLst>
      <p:ext uri="{BB962C8B-B14F-4D97-AF65-F5344CB8AC3E}">
        <p14:creationId xmlns:p14="http://schemas.microsoft.com/office/powerpoint/2010/main" val="1191476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304800" y="228599"/>
            <a:ext cx="1219200" cy="891043"/>
          </a:xfrm>
          <a:prstGeom prst="rect">
            <a:avLst/>
          </a:prstGeom>
          <a:noFill/>
        </p:spPr>
      </p:pic>
      <p:sp>
        <p:nvSpPr>
          <p:cNvPr id="4" name="TextBox 3"/>
          <p:cNvSpPr txBox="1"/>
          <p:nvPr/>
        </p:nvSpPr>
        <p:spPr>
          <a:xfrm>
            <a:off x="1524000" y="489454"/>
            <a:ext cx="8305800" cy="461665"/>
          </a:xfrm>
          <a:prstGeom prst="rect">
            <a:avLst/>
          </a:prstGeom>
          <a:noFill/>
        </p:spPr>
        <p:txBody>
          <a:bodyPr wrap="square" rtlCol="0">
            <a:spAutoFit/>
          </a:bodyPr>
          <a:lstStyle/>
          <a:p>
            <a:r>
              <a:rPr lang="en-US" dirty="0"/>
              <a:t>Who owns it?    </a:t>
            </a:r>
            <a:r>
              <a:rPr lang="en-US" sz="2400" b="1" i="1" dirty="0"/>
              <a:t>La AG Opinion  07-0137 (Sep 17, 2007)</a:t>
            </a:r>
          </a:p>
        </p:txBody>
      </p:sp>
      <p:sp>
        <p:nvSpPr>
          <p:cNvPr id="5" name="TextBox 4"/>
          <p:cNvSpPr txBox="1"/>
          <p:nvPr/>
        </p:nvSpPr>
        <p:spPr>
          <a:xfrm>
            <a:off x="228600" y="1524000"/>
            <a:ext cx="8686800" cy="4801314"/>
          </a:xfrm>
          <a:prstGeom prst="rect">
            <a:avLst/>
          </a:prstGeom>
          <a:noFill/>
        </p:spPr>
        <p:txBody>
          <a:bodyPr wrap="square" rtlCol="0">
            <a:spAutoFit/>
          </a:bodyPr>
          <a:lstStyle/>
          <a:p>
            <a:r>
              <a:rPr lang="en-US" sz="3600" b="1" dirty="0"/>
              <a:t>. . . it is black letter law that as private lands erode </a:t>
            </a:r>
            <a:r>
              <a:rPr lang="en-US" sz="2000" dirty="0"/>
              <a:t>[fn 1] </a:t>
            </a:r>
            <a:r>
              <a:rPr lang="en-US" sz="3600" b="1" dirty="0"/>
              <a:t>into navigable water bodies, that new water bottom be-comes the property of the State. </a:t>
            </a:r>
            <a:r>
              <a:rPr lang="en-US" sz="2000" dirty="0"/>
              <a:t>fn2</a:t>
            </a:r>
          </a:p>
          <a:p>
            <a:endParaRPr lang="en-US" dirty="0"/>
          </a:p>
          <a:p>
            <a:r>
              <a:rPr lang="en-US" dirty="0"/>
              <a:t>[1] The term “eroded land” is used in this opinion as a term of art to refer to any property that has submerged below the surface of a navigable water body, </a:t>
            </a:r>
            <a:r>
              <a:rPr lang="en-US" b="1" dirty="0">
                <a:solidFill>
                  <a:srgbClr val="FF0000"/>
                </a:solidFill>
              </a:rPr>
              <a:t>be it through erosion, subsidence, or other means.  </a:t>
            </a:r>
            <a:r>
              <a:rPr lang="en-US" dirty="0"/>
              <a:t>The term “erosion” is also used as a general term of art to refer to a broad swath of mechanisms by which property can become submerged below a navigable water body.</a:t>
            </a:r>
          </a:p>
          <a:p>
            <a:endParaRPr lang="en-US" dirty="0"/>
          </a:p>
          <a:p>
            <a:r>
              <a:rPr lang="en-US" dirty="0"/>
              <a:t>2 La. C.C. Art. 450; A.N. Yiannopoulos, Property, 2 Louisiana Civil Law Treatise § 65, and the authorities cited therein.</a:t>
            </a:r>
          </a:p>
        </p:txBody>
      </p:sp>
    </p:spTree>
    <p:extLst>
      <p:ext uri="{BB962C8B-B14F-4D97-AF65-F5344CB8AC3E}">
        <p14:creationId xmlns:p14="http://schemas.microsoft.com/office/powerpoint/2010/main" val="1257181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90124" y="304800"/>
            <a:ext cx="1219200" cy="891043"/>
          </a:xfrm>
          <a:prstGeom prst="rect">
            <a:avLst/>
          </a:prstGeom>
          <a:noFill/>
        </p:spPr>
      </p:pic>
      <p:sp>
        <p:nvSpPr>
          <p:cNvPr id="4" name="TextBox 3"/>
          <p:cNvSpPr txBox="1"/>
          <p:nvPr/>
        </p:nvSpPr>
        <p:spPr>
          <a:xfrm>
            <a:off x="381000" y="565655"/>
            <a:ext cx="2934076" cy="369332"/>
          </a:xfrm>
          <a:prstGeom prst="rect">
            <a:avLst/>
          </a:prstGeom>
          <a:noFill/>
        </p:spPr>
        <p:txBody>
          <a:bodyPr wrap="square" rtlCol="0">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TextBox 4"/>
          <p:cNvSpPr txBox="1"/>
          <p:nvPr/>
        </p:nvSpPr>
        <p:spPr>
          <a:xfrm>
            <a:off x="609600" y="1295400"/>
            <a:ext cx="8077200" cy="5078313"/>
          </a:xfrm>
          <a:prstGeom prst="rect">
            <a:avLst/>
          </a:prstGeom>
          <a:noFill/>
        </p:spPr>
        <p:txBody>
          <a:bodyPr wrap="square" rtlCol="0">
            <a:spAutoFit/>
          </a:bodyPr>
          <a:lstStyle/>
          <a:p>
            <a:r>
              <a:rPr lang="en-US" sz="3600" b="1" dirty="0"/>
              <a:t>Art. 450.  Public things.</a:t>
            </a:r>
          </a:p>
          <a:p>
            <a:endParaRPr lang="en-US" sz="3600" dirty="0"/>
          </a:p>
          <a:p>
            <a:r>
              <a:rPr lang="en-US" sz="3600" dirty="0"/>
              <a:t>Public things that belong to the state are such as running waters, the waters and bottoms of </a:t>
            </a:r>
            <a:r>
              <a:rPr lang="en-US" sz="3600" b="1" i="1" dirty="0">
                <a:solidFill>
                  <a:srgbClr val="FF0000"/>
                </a:solidFill>
              </a:rPr>
              <a:t>natural </a:t>
            </a:r>
            <a:r>
              <a:rPr lang="en-US" sz="3600" dirty="0"/>
              <a:t>navigable water bodies, the territorial sea, and the seashore.</a:t>
            </a:r>
          </a:p>
          <a:p>
            <a:endParaRPr lang="en-US" sz="3600" dirty="0"/>
          </a:p>
          <a:p>
            <a:r>
              <a:rPr lang="en-US" sz="3600" dirty="0"/>
              <a:t>                                       </a:t>
            </a:r>
            <a:r>
              <a:rPr lang="en-US" sz="2800" dirty="0"/>
              <a:t>(emphasis added)</a:t>
            </a:r>
          </a:p>
        </p:txBody>
      </p:sp>
    </p:spTree>
    <p:extLst>
      <p:ext uri="{BB962C8B-B14F-4D97-AF65-F5344CB8AC3E}">
        <p14:creationId xmlns:p14="http://schemas.microsoft.com/office/powerpoint/2010/main" val="568741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002" y="0"/>
            <a:ext cx="8875996" cy="6858000"/>
          </a:xfrm>
          <a:prstGeom prst="rect">
            <a:avLst/>
          </a:prstGeom>
        </p:spPr>
      </p:pic>
      <p:pic>
        <p:nvPicPr>
          <p:cNvPr id="3"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134002" y="152400"/>
            <a:ext cx="1219200" cy="891043"/>
          </a:xfrm>
          <a:prstGeom prst="rect">
            <a:avLst/>
          </a:prstGeom>
          <a:noFill/>
        </p:spPr>
      </p:pic>
    </p:spTree>
    <p:extLst>
      <p:ext uri="{BB962C8B-B14F-4D97-AF65-F5344CB8AC3E}">
        <p14:creationId xmlns:p14="http://schemas.microsoft.com/office/powerpoint/2010/main" val="317345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455963"/>
            <a:ext cx="2895600" cy="369332"/>
          </a:xfrm>
          <a:prstGeom prst="rect">
            <a:avLst/>
          </a:prstGeom>
          <a:noFill/>
        </p:spPr>
        <p:txBody>
          <a:bodyPr wrap="square" rtlCol="0">
            <a:spAutoFit/>
          </a:bodyPr>
          <a:lstStyle/>
          <a:p>
            <a:endParaRPr lang="en-US" b="1" i="1" dirty="0">
              <a:solidFill>
                <a:srgbClr val="FFFF00"/>
              </a:solidFill>
            </a:endParaRPr>
          </a:p>
        </p:txBody>
      </p:sp>
      <p:sp>
        <p:nvSpPr>
          <p:cNvPr id="5" name="TextBox 4"/>
          <p:cNvSpPr txBox="1"/>
          <p:nvPr/>
        </p:nvSpPr>
        <p:spPr>
          <a:xfrm>
            <a:off x="304800" y="6278166"/>
            <a:ext cx="8382000" cy="369332"/>
          </a:xfrm>
          <a:prstGeom prst="rect">
            <a:avLst/>
          </a:prstGeom>
          <a:noFill/>
        </p:spPr>
        <p:txBody>
          <a:bodyPr wrap="square" rtlCol="0">
            <a:spAutoFit/>
          </a:bodyPr>
          <a:lstStyle/>
          <a:p>
            <a:r>
              <a:rPr lang="en-US" b="1" dirty="0">
                <a:solidFill>
                  <a:srgbClr val="FF0000"/>
                </a:solidFill>
              </a:rPr>
              <a:t>(Armstrong Labs/NASA Ames, night vision goggles talk 1992)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19" y="152400"/>
            <a:ext cx="8504762" cy="5952381"/>
          </a:xfrm>
          <a:prstGeom prst="rect">
            <a:avLst/>
          </a:prstGeom>
        </p:spPr>
      </p:pic>
      <p:sp>
        <p:nvSpPr>
          <p:cNvPr id="10" name="TextBox 9"/>
          <p:cNvSpPr txBox="1"/>
          <p:nvPr/>
        </p:nvSpPr>
        <p:spPr>
          <a:xfrm>
            <a:off x="457200" y="3027015"/>
            <a:ext cx="4419600" cy="3077766"/>
          </a:xfrm>
          <a:prstGeom prst="rect">
            <a:avLst/>
          </a:prstGeom>
          <a:noFill/>
        </p:spPr>
        <p:txBody>
          <a:bodyPr wrap="square" rtlCol="0">
            <a:spAutoFit/>
          </a:bodyPr>
          <a:lstStyle/>
          <a:p>
            <a:r>
              <a:rPr lang="en-US" sz="3600" b="1" dirty="0">
                <a:solidFill>
                  <a:srgbClr val="FFFF00"/>
                </a:solidFill>
              </a:rPr>
              <a:t>“</a:t>
            </a:r>
            <a:r>
              <a:rPr lang="en-US" sz="3600" b="1" i="1" dirty="0">
                <a:solidFill>
                  <a:srgbClr val="FFFF00"/>
                </a:solidFill>
              </a:rPr>
              <a:t>There will never be enough Right Stuff to overcome the laws of physics</a:t>
            </a:r>
            <a:r>
              <a:rPr lang="en-US" sz="3600" b="1" dirty="0">
                <a:solidFill>
                  <a:srgbClr val="FFFF00"/>
                </a:solidFill>
              </a:rPr>
              <a:t>.”</a:t>
            </a:r>
          </a:p>
          <a:p>
            <a:r>
              <a:rPr lang="en-US" sz="1400" dirty="0"/>
              <a:t>   </a:t>
            </a:r>
          </a:p>
        </p:txBody>
      </p:sp>
    </p:spTree>
    <p:extLst>
      <p:ext uri="{BB962C8B-B14F-4D97-AF65-F5344CB8AC3E}">
        <p14:creationId xmlns:p14="http://schemas.microsoft.com/office/powerpoint/2010/main" val="2511649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172016" y="152400"/>
            <a:ext cx="1219200" cy="891043"/>
          </a:xfrm>
          <a:prstGeom prst="rect">
            <a:avLst/>
          </a:prstGeom>
          <a:noFill/>
        </p:spPr>
      </p:pic>
      <p:sp>
        <p:nvSpPr>
          <p:cNvPr id="6" name="Rectangle 5"/>
          <p:cNvSpPr/>
          <p:nvPr/>
        </p:nvSpPr>
        <p:spPr>
          <a:xfrm>
            <a:off x="556033" y="243492"/>
            <a:ext cx="4015966" cy="400110"/>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b="1" dirty="0">
                <a:solidFill>
                  <a:schemeClr val="bg1"/>
                </a:solidFill>
              </a:rPr>
              <a:t>Who owns it?</a:t>
            </a:r>
          </a:p>
        </p:txBody>
      </p:sp>
    </p:spTree>
    <p:extLst>
      <p:ext uri="{BB962C8B-B14F-4D97-AF65-F5344CB8AC3E}">
        <p14:creationId xmlns:p14="http://schemas.microsoft.com/office/powerpoint/2010/main" val="1636506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3"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152400" y="120123"/>
            <a:ext cx="1219200" cy="891043"/>
          </a:xfrm>
          <a:prstGeom prst="rect">
            <a:avLst/>
          </a:prstGeom>
          <a:noFill/>
        </p:spPr>
      </p:pic>
      <p:sp>
        <p:nvSpPr>
          <p:cNvPr id="4" name="Rectangle 3"/>
          <p:cNvSpPr/>
          <p:nvPr/>
        </p:nvSpPr>
        <p:spPr>
          <a:xfrm>
            <a:off x="556033" y="243492"/>
            <a:ext cx="4015966" cy="400110"/>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b="1" dirty="0">
                <a:solidFill>
                  <a:schemeClr val="bg1"/>
                </a:solidFill>
              </a:rPr>
              <a:t>Who owns it?</a:t>
            </a:r>
          </a:p>
        </p:txBody>
      </p:sp>
    </p:spTree>
    <p:extLst>
      <p:ext uri="{BB962C8B-B14F-4D97-AF65-F5344CB8AC3E}">
        <p14:creationId xmlns:p14="http://schemas.microsoft.com/office/powerpoint/2010/main" val="263652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987429"/>
            <a:ext cx="3162676" cy="707886"/>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b="1" dirty="0">
                <a:solidFill>
                  <a:schemeClr val="bg1"/>
                </a:solidFill>
              </a:rPr>
              <a:t>   Who </a:t>
            </a:r>
          </a:p>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2000" b="1" dirty="0">
                <a:solidFill>
                  <a:schemeClr val="bg1"/>
                </a:solidFill>
              </a:rPr>
              <a:t>owns 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54"/>
            <a:ext cx="9144000" cy="6817346"/>
          </a:xfrm>
          <a:prstGeom prst="rect">
            <a:avLst/>
          </a:prstGeom>
        </p:spPr>
      </p:pic>
      <p:pic>
        <p:nvPicPr>
          <p:cNvPr id="6"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152400" y="96386"/>
            <a:ext cx="1219200" cy="891043"/>
          </a:xfrm>
          <a:prstGeom prst="rect">
            <a:avLst/>
          </a:prstGeom>
          <a:noFill/>
        </p:spPr>
      </p:pic>
      <p:sp>
        <p:nvSpPr>
          <p:cNvPr id="7" name="TextBox 6"/>
          <p:cNvSpPr txBox="1"/>
          <p:nvPr/>
        </p:nvSpPr>
        <p:spPr>
          <a:xfrm>
            <a:off x="1402492" y="277481"/>
            <a:ext cx="2362200" cy="369332"/>
          </a:xfrm>
          <a:prstGeom prst="rect">
            <a:avLst/>
          </a:prstGeom>
          <a:noFill/>
        </p:spPr>
        <p:txBody>
          <a:bodyPr wrap="square" rtlCol="0">
            <a:spAutoFit/>
          </a:bodyPr>
          <a:lstStyle/>
          <a:p>
            <a:r>
              <a:rPr lang="en-US" b="1" dirty="0">
                <a:solidFill>
                  <a:schemeClr val="bg1"/>
                </a:solidFill>
              </a:rPr>
              <a:t>Who owns it?</a:t>
            </a:r>
          </a:p>
        </p:txBody>
      </p:sp>
    </p:spTree>
    <p:extLst>
      <p:ext uri="{BB962C8B-B14F-4D97-AF65-F5344CB8AC3E}">
        <p14:creationId xmlns:p14="http://schemas.microsoft.com/office/powerpoint/2010/main" val="3211806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90124" y="304800"/>
            <a:ext cx="1219200" cy="891043"/>
          </a:xfrm>
          <a:prstGeom prst="rect">
            <a:avLst/>
          </a:prstGeom>
          <a:noFill/>
        </p:spPr>
      </p:pic>
      <p:sp>
        <p:nvSpPr>
          <p:cNvPr id="3" name="TextBox 2"/>
          <p:cNvSpPr txBox="1"/>
          <p:nvPr/>
        </p:nvSpPr>
        <p:spPr>
          <a:xfrm>
            <a:off x="381000" y="565655"/>
            <a:ext cx="2934076" cy="369332"/>
          </a:xfrm>
          <a:prstGeom prst="rect">
            <a:avLst/>
          </a:prstGeom>
          <a:noFill/>
        </p:spPr>
        <p:txBody>
          <a:bodyPr wrap="square" rtlCol="0">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4" name="TextBox 3"/>
          <p:cNvSpPr txBox="1"/>
          <p:nvPr/>
        </p:nvSpPr>
        <p:spPr>
          <a:xfrm>
            <a:off x="832549" y="1426218"/>
            <a:ext cx="7467600" cy="4308872"/>
          </a:xfrm>
          <a:prstGeom prst="rect">
            <a:avLst/>
          </a:prstGeom>
          <a:noFill/>
        </p:spPr>
        <p:txBody>
          <a:bodyPr wrap="square" rtlCol="0">
            <a:spAutoFit/>
          </a:bodyPr>
          <a:lstStyle/>
          <a:p>
            <a:r>
              <a:rPr lang="en-US" sz="2400" b="1" dirty="0"/>
              <a:t>OK, we know the Louisiana answer for who owns the bottom; the </a:t>
            </a:r>
            <a:r>
              <a:rPr lang="en-US" sz="2800" b="1" i="1" dirty="0">
                <a:solidFill>
                  <a:srgbClr val="FF0000"/>
                </a:solidFill>
              </a:rPr>
              <a:t>land</a:t>
            </a:r>
            <a:r>
              <a:rPr lang="en-US" sz="2400" b="1" dirty="0"/>
              <a:t> that has gone under.</a:t>
            </a:r>
          </a:p>
          <a:p>
            <a:endParaRPr lang="en-US" sz="2400" b="1" dirty="0"/>
          </a:p>
          <a:p>
            <a:r>
              <a:rPr lang="en-US" sz="2400" b="1" dirty="0"/>
              <a:t>And we know that answer - - in this state - - sometimes depends on why it sank; La. C.C. Art. 450; A.N. Yiannopoulos, Property, 2 Louisiana Civil Law Treatise § 65.</a:t>
            </a:r>
          </a:p>
          <a:p>
            <a:endParaRPr lang="en-US" b="1" dirty="0"/>
          </a:p>
          <a:p>
            <a:r>
              <a:rPr lang="en-US" sz="2400" b="1" dirty="0"/>
              <a:t>But what about the </a:t>
            </a:r>
            <a:r>
              <a:rPr lang="en-US" sz="2800" b="1" i="1" dirty="0"/>
              <a:t>mineral rights </a:t>
            </a:r>
            <a:r>
              <a:rPr lang="en-US" sz="2400" b="1" dirty="0"/>
              <a:t>and the </a:t>
            </a:r>
            <a:r>
              <a:rPr lang="en-US" sz="2800" b="1" i="1" dirty="0"/>
              <a:t>oil/gas leases </a:t>
            </a:r>
            <a:r>
              <a:rPr lang="en-US" sz="2400" b="1" dirty="0"/>
              <a:t>. . .  who owns </a:t>
            </a:r>
            <a:r>
              <a:rPr lang="en-US" sz="2400" b="1" i="1" dirty="0">
                <a:solidFill>
                  <a:srgbClr val="FF0000"/>
                </a:solidFill>
              </a:rPr>
              <a:t>THEM</a:t>
            </a:r>
            <a:r>
              <a:rPr lang="en-US" sz="2400" b="1" dirty="0"/>
              <a:t> once the land goes under even at low tide?</a:t>
            </a:r>
          </a:p>
        </p:txBody>
      </p:sp>
    </p:spTree>
    <p:extLst>
      <p:ext uri="{BB962C8B-B14F-4D97-AF65-F5344CB8AC3E}">
        <p14:creationId xmlns:p14="http://schemas.microsoft.com/office/powerpoint/2010/main" val="2567985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90124" y="304800"/>
            <a:ext cx="1219200" cy="891043"/>
          </a:xfrm>
          <a:prstGeom prst="rect">
            <a:avLst/>
          </a:prstGeom>
          <a:noFill/>
        </p:spPr>
      </p:pic>
      <p:pic>
        <p:nvPicPr>
          <p:cNvPr id="4" name="Picture 3"/>
          <p:cNvPicPr>
            <a:picLocks noChangeAspect="1"/>
          </p:cNvPicPr>
          <p:nvPr/>
        </p:nvPicPr>
        <p:blipFill>
          <a:blip r:embed="rId3"/>
          <a:stretch>
            <a:fillRect/>
          </a:stretch>
        </p:blipFill>
        <p:spPr>
          <a:xfrm>
            <a:off x="381000" y="500363"/>
            <a:ext cx="2932430" cy="499915"/>
          </a:xfrm>
          <a:prstGeom prst="rect">
            <a:avLst/>
          </a:prstGeom>
        </p:spPr>
      </p:pic>
      <p:sp>
        <p:nvSpPr>
          <p:cNvPr id="5" name="TextBox 4"/>
          <p:cNvSpPr txBox="1"/>
          <p:nvPr/>
        </p:nvSpPr>
        <p:spPr>
          <a:xfrm>
            <a:off x="1600200" y="1163016"/>
            <a:ext cx="6019800" cy="646331"/>
          </a:xfrm>
          <a:prstGeom prst="rect">
            <a:avLst/>
          </a:prstGeom>
          <a:noFill/>
        </p:spPr>
        <p:txBody>
          <a:bodyPr wrap="square" rtlCol="0">
            <a:spAutoFit/>
          </a:bodyPr>
          <a:lstStyle/>
          <a:p>
            <a:r>
              <a:rPr lang="en-US" sz="3600" b="1" i="1" dirty="0">
                <a:solidFill>
                  <a:srgbClr val="FF0000"/>
                </a:solidFill>
              </a:rPr>
              <a:t>Why care who owns what?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133600"/>
            <a:ext cx="8057143" cy="4028571"/>
          </a:xfrm>
          <a:prstGeom prst="rect">
            <a:avLst/>
          </a:prstGeom>
        </p:spPr>
      </p:pic>
    </p:spTree>
    <p:extLst>
      <p:ext uri="{BB962C8B-B14F-4D97-AF65-F5344CB8AC3E}">
        <p14:creationId xmlns:p14="http://schemas.microsoft.com/office/powerpoint/2010/main" val="254956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User\Local Settings\Temporary Internet Files\Content.IE5\W1ABCXM3\MC900090561[1].wmf"/>
          <p:cNvPicPr>
            <a:picLocks noChangeAspect="1" noChangeArrowheads="1"/>
          </p:cNvPicPr>
          <p:nvPr/>
        </p:nvPicPr>
        <p:blipFill>
          <a:blip r:embed="rId2" cstate="print"/>
          <a:srcRect/>
          <a:stretch>
            <a:fillRect/>
          </a:stretch>
        </p:blipFill>
        <p:spPr bwMode="auto">
          <a:xfrm>
            <a:off x="190124" y="304800"/>
            <a:ext cx="1219200" cy="891043"/>
          </a:xfrm>
          <a:prstGeom prst="rect">
            <a:avLst/>
          </a:prstGeom>
          <a:noFill/>
        </p:spPr>
      </p:pic>
      <p:sp>
        <p:nvSpPr>
          <p:cNvPr id="3" name="TextBox 2"/>
          <p:cNvSpPr txBox="1"/>
          <p:nvPr/>
        </p:nvSpPr>
        <p:spPr>
          <a:xfrm>
            <a:off x="304800" y="565655"/>
            <a:ext cx="2743200" cy="369332"/>
          </a:xfrm>
          <a:prstGeom prst="rect">
            <a:avLst/>
          </a:prstGeom>
          <a:noFill/>
        </p:spPr>
        <p:txBody>
          <a:bodyPr wrap="square" rtlCol="0">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5" name="TextBox 4"/>
          <p:cNvSpPr txBox="1"/>
          <p:nvPr/>
        </p:nvSpPr>
        <p:spPr>
          <a:xfrm>
            <a:off x="3162676" y="304800"/>
            <a:ext cx="5181600" cy="954107"/>
          </a:xfrm>
          <a:prstGeom prst="rect">
            <a:avLst/>
          </a:prstGeom>
          <a:noFill/>
        </p:spPr>
        <p:txBody>
          <a:bodyPr wrap="square" rtlCol="0">
            <a:spAutoFit/>
          </a:bodyPr>
          <a:lstStyle/>
          <a:p>
            <a:r>
              <a:rPr lang="en-US" sz="2800" b="1" dirty="0"/>
              <a:t>La. R.S. 9:1151; the “freeze” statute (1952 and 2001)</a:t>
            </a:r>
          </a:p>
        </p:txBody>
      </p:sp>
      <p:sp>
        <p:nvSpPr>
          <p:cNvPr id="6" name="TextBox 5"/>
          <p:cNvSpPr txBox="1"/>
          <p:nvPr/>
        </p:nvSpPr>
        <p:spPr>
          <a:xfrm>
            <a:off x="190124" y="1916260"/>
            <a:ext cx="8763000" cy="3416320"/>
          </a:xfrm>
          <a:prstGeom prst="rect">
            <a:avLst/>
          </a:prstGeom>
          <a:noFill/>
        </p:spPr>
        <p:txBody>
          <a:bodyPr wrap="square" rtlCol="0">
            <a:spAutoFit/>
          </a:bodyPr>
          <a:lstStyle/>
          <a:p>
            <a:r>
              <a:rPr lang="en-US" sz="2400" dirty="0"/>
              <a:t>In all cases where a change occurs in the ownership of land or water bottoms as a result of the action of a navigable stream, bay, lake, </a:t>
            </a:r>
            <a:r>
              <a:rPr lang="en-US" sz="2400" b="1" dirty="0"/>
              <a:t>sea, or arm of the sea</a:t>
            </a:r>
            <a:r>
              <a:rPr lang="en-US" sz="2400" dirty="0"/>
              <a:t>, in the change of its course, bed, or </a:t>
            </a:r>
            <a:r>
              <a:rPr lang="en-US" sz="2400" b="1" dirty="0"/>
              <a:t>bottom</a:t>
            </a:r>
            <a:r>
              <a:rPr lang="en-US" sz="2400" dirty="0"/>
              <a:t>, or as a result of accretion, dereliction, </a:t>
            </a:r>
            <a:r>
              <a:rPr lang="en-US" sz="2400" b="1" dirty="0"/>
              <a:t>erosion, subsidence</a:t>
            </a:r>
            <a:r>
              <a:rPr lang="en-US" sz="2400" dirty="0"/>
              <a:t>, or other condition . . .  the new owner . . . including the state of Louisiana, shall [be] encumbered with any oil, gas, or mineral lease [and] royalty rights; the right of the . . . mineral and royalty owners thereunder shall be in no manner abrogated or affected by such change in ownership.</a:t>
            </a:r>
          </a:p>
        </p:txBody>
      </p:sp>
      <p:sp>
        <p:nvSpPr>
          <p:cNvPr id="7" name="TextBox 6"/>
          <p:cNvSpPr txBox="1"/>
          <p:nvPr/>
        </p:nvSpPr>
        <p:spPr>
          <a:xfrm>
            <a:off x="6248024" y="5801867"/>
            <a:ext cx="5410200" cy="369332"/>
          </a:xfrm>
          <a:prstGeom prst="rect">
            <a:avLst/>
          </a:prstGeom>
          <a:noFill/>
        </p:spPr>
        <p:txBody>
          <a:bodyPr wrap="square" rtlCol="0">
            <a:spAutoFit/>
          </a:bodyPr>
          <a:lstStyle/>
          <a:p>
            <a:r>
              <a:rPr lang="en-US" b="1" i="1" dirty="0"/>
              <a:t>Bold changed in 2001</a:t>
            </a:r>
          </a:p>
        </p:txBody>
      </p:sp>
    </p:spTree>
    <p:extLst>
      <p:ext uri="{BB962C8B-B14F-4D97-AF65-F5344CB8AC3E}">
        <p14:creationId xmlns:p14="http://schemas.microsoft.com/office/powerpoint/2010/main" val="222825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89154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8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800" b="0" i="0" u="none" strike="noStrike" cap="none" normalizeH="0" baseline="0" dirty="0">
                <a:ln>
                  <a:noFill/>
                </a:ln>
                <a:solidFill>
                  <a:schemeClr val="tx1"/>
                </a:solidFill>
                <a:effectLst/>
                <a:latin typeface="Arial" pitchFamily="34" charset="0"/>
                <a:ea typeface="Times New Roman" pitchFamily="18" charset="0"/>
              </a:rPr>
              <a:t>         </a:t>
            </a:r>
            <a:endParaRPr kumimoji="0" lang="en-US" sz="2800" b="0" i="0" u="none" strike="noStrike" cap="none" normalizeH="0" baseline="0" dirty="0">
              <a:ln>
                <a:noFill/>
              </a:ln>
              <a:solidFill>
                <a:schemeClr val="tx1"/>
              </a:solidFill>
              <a:effectLst/>
              <a:latin typeface="Arial" pitchFamily="34" charset="0"/>
            </a:endParaRPr>
          </a:p>
        </p:txBody>
      </p:sp>
      <p:sp>
        <p:nvSpPr>
          <p:cNvPr id="11265" name="Rectangle 1"/>
          <p:cNvSpPr>
            <a:spLocks noChangeArrowheads="1"/>
          </p:cNvSpPr>
          <p:nvPr/>
        </p:nvSpPr>
        <p:spPr bwMode="auto">
          <a:xfrm>
            <a:off x="0" y="0"/>
            <a:ext cx="9144000" cy="2892518"/>
          </a:xfrm>
          <a:prstGeom prst="rect">
            <a:avLst/>
          </a:prstGeom>
          <a:noFill/>
          <a:ln w="9525">
            <a:noFill/>
            <a:miter lim="800000"/>
            <a:headEnd/>
            <a:tailEnd/>
          </a:ln>
          <a:effectLst/>
        </p:spPr>
        <p:txBody>
          <a:bodyPr vert="horz" wrap="square" lIns="914112" tIns="914112" rIns="914112" bIns="914112" numCol="1" anchor="t"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b="1"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br>
              <a:rPr kumimoji="0" lang="en-US" sz="1600" b="0" i="0" u="none" strike="noStrike" cap="none" normalizeH="0" baseline="0" dirty="0">
                <a:ln>
                  <a:noFill/>
                </a:ln>
                <a:solidFill>
                  <a:schemeClr val="tx1"/>
                </a:solidFill>
                <a:effectLst/>
                <a:latin typeface="Arial" pitchFamily="34" charset="0"/>
                <a:ea typeface="Times New Roman" pitchFamily="18" charset="0"/>
              </a:rPr>
            </a:br>
            <a:endParaRPr kumimoji="0" lang="en-US" sz="1600" b="0" i="0" u="none" strike="noStrike" cap="none" normalizeH="0" baseline="0" dirty="0">
              <a:ln>
                <a:noFill/>
              </a:ln>
              <a:solidFill>
                <a:schemeClr val="tx1"/>
              </a:solidFill>
              <a:effectLst/>
              <a:latin typeface="Arial" pitchFamily="34" charset="0"/>
            </a:endParaRPr>
          </a:p>
        </p:txBody>
      </p:sp>
      <p:pic>
        <p:nvPicPr>
          <p:cNvPr id="8" name="Picture 6" descr="C:\Documents and Settings\User\Local Settings\Temporary Internet Files\Content.IE5\SR949ZFZ\MC900287437[1].wmf"/>
          <p:cNvPicPr>
            <a:picLocks noChangeAspect="1" noChangeArrowheads="1"/>
          </p:cNvPicPr>
          <p:nvPr/>
        </p:nvPicPr>
        <p:blipFill>
          <a:blip r:embed="rId3" cstate="print"/>
          <a:srcRect/>
          <a:stretch>
            <a:fillRect/>
          </a:stretch>
        </p:blipFill>
        <p:spPr bwMode="auto">
          <a:xfrm>
            <a:off x="152400" y="152400"/>
            <a:ext cx="1066800" cy="841832"/>
          </a:xfrm>
          <a:prstGeom prst="rect">
            <a:avLst/>
          </a:prstGeom>
          <a:noFill/>
        </p:spPr>
      </p:pic>
      <p:sp>
        <p:nvSpPr>
          <p:cNvPr id="9" name="TextBox 8"/>
          <p:cNvSpPr txBox="1"/>
          <p:nvPr/>
        </p:nvSpPr>
        <p:spPr>
          <a:xfrm>
            <a:off x="1676400" y="533400"/>
            <a:ext cx="33528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Who wins in court, and why?</a:t>
            </a:r>
          </a:p>
        </p:txBody>
      </p:sp>
      <p:sp>
        <p:nvSpPr>
          <p:cNvPr id="10" name="Rectangle 9"/>
          <p:cNvSpPr/>
          <p:nvPr/>
        </p:nvSpPr>
        <p:spPr>
          <a:xfrm>
            <a:off x="396089" y="1219200"/>
            <a:ext cx="8458200" cy="5016758"/>
          </a:xfrm>
          <a:prstGeom prst="rect">
            <a:avLst/>
          </a:prstGeom>
        </p:spPr>
        <p:txBody>
          <a:bodyPr wrap="square">
            <a:spAutoFit/>
          </a:bodyPr>
          <a:lstStyle/>
          <a:p>
            <a:r>
              <a:rPr lang="en-US" sz="2800" dirty="0"/>
              <a:t>Coastal change is unlikely to require new law. </a:t>
            </a:r>
          </a:p>
          <a:p>
            <a:r>
              <a:rPr lang="en-US" sz="1200" dirty="0"/>
              <a:t> </a:t>
            </a:r>
          </a:p>
          <a:p>
            <a:r>
              <a:rPr lang="en-US" sz="2800" dirty="0"/>
              <a:t>Virtually all of the recent major cases concerning water and/or coastal issues have been resolved by applying existing law.  </a:t>
            </a:r>
          </a:p>
          <a:p>
            <a:r>
              <a:rPr lang="en-US" sz="1200" dirty="0"/>
              <a:t> </a:t>
            </a:r>
          </a:p>
          <a:p>
            <a:r>
              <a:rPr lang="en-US" sz="2800" dirty="0"/>
              <a:t>Law does not </a:t>
            </a:r>
            <a:r>
              <a:rPr lang="en-US" sz="2800" dirty="0">
                <a:sym typeface="WP TypographicSymbols"/>
              </a:rPr>
              <a:t>“</a:t>
            </a:r>
            <a:r>
              <a:rPr lang="en-US" sz="2800" dirty="0"/>
              <a:t>control nature</a:t>
            </a:r>
            <a:r>
              <a:rPr lang="en-US" sz="2800" dirty="0">
                <a:sym typeface="WP TypographicSymbols"/>
              </a:rPr>
              <a:t>”</a:t>
            </a:r>
            <a:r>
              <a:rPr lang="en-US" sz="2800" dirty="0"/>
              <a:t> but it most assuredly controls who gains and who loses with change.</a:t>
            </a:r>
          </a:p>
          <a:p>
            <a:r>
              <a:rPr lang="en-US" sz="1200" dirty="0"/>
              <a:t> </a:t>
            </a:r>
          </a:p>
          <a:p>
            <a:r>
              <a:rPr lang="en-US" sz="2800" dirty="0"/>
              <a:t>Coastal planning ought to stay within the realistic limits of what can be accomplished within our existing laws . . . and our budgets!  </a:t>
            </a:r>
          </a:p>
          <a:p>
            <a:r>
              <a:rPr lang="en-US" sz="2000" dirty="0"/>
              <a:t> </a:t>
            </a:r>
            <a:r>
              <a:rPr lang="en-US" sz="2000" b="1" i="1" dirty="0"/>
              <a:t>                                                                               </a:t>
            </a:r>
            <a:r>
              <a:rPr lang="en-US" sz="3200" b="1" i="1" dirty="0"/>
              <a:t>But if not . . . .</a:t>
            </a:r>
            <a:endParaRPr lang="en-US"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35814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8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800" b="0" i="0" u="none" strike="noStrike" cap="none" normalizeH="0" baseline="0" dirty="0">
                <a:ln>
                  <a:noFill/>
                </a:ln>
                <a:solidFill>
                  <a:schemeClr val="tx1"/>
                </a:solidFill>
                <a:effectLst/>
                <a:latin typeface="Arial" pitchFamily="34" charset="0"/>
                <a:ea typeface="Times New Roman" pitchFamily="18" charset="0"/>
              </a:rPr>
              <a:t>         </a:t>
            </a:r>
            <a:endParaRPr kumimoji="0" lang="en-US" sz="2800" b="0" i="0" u="none" strike="noStrike" cap="none" normalizeH="0" baseline="0" dirty="0">
              <a:ln>
                <a:noFill/>
              </a:ln>
              <a:solidFill>
                <a:schemeClr val="tx1"/>
              </a:solidFill>
              <a:effectLst/>
              <a:latin typeface="Arial" pitchFamily="34" charset="0"/>
            </a:endParaRPr>
          </a:p>
        </p:txBody>
      </p:sp>
      <p:sp>
        <p:nvSpPr>
          <p:cNvPr id="11265" name="Rectangle 1"/>
          <p:cNvSpPr>
            <a:spLocks noChangeArrowheads="1"/>
          </p:cNvSpPr>
          <p:nvPr/>
        </p:nvSpPr>
        <p:spPr bwMode="auto">
          <a:xfrm>
            <a:off x="0" y="0"/>
            <a:ext cx="9144000" cy="2892518"/>
          </a:xfrm>
          <a:prstGeom prst="rect">
            <a:avLst/>
          </a:prstGeom>
          <a:noFill/>
          <a:ln w="9525">
            <a:noFill/>
            <a:miter lim="800000"/>
            <a:headEnd/>
            <a:tailEnd/>
          </a:ln>
          <a:effectLst/>
        </p:spPr>
        <p:txBody>
          <a:bodyPr vert="horz" wrap="square" lIns="914112" tIns="914112" rIns="914112" bIns="914112" numCol="1" anchor="t"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b="1"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br>
              <a:rPr kumimoji="0" lang="en-US" sz="1600" b="0" i="0" u="none" strike="noStrike" cap="none" normalizeH="0" baseline="0" dirty="0">
                <a:ln>
                  <a:noFill/>
                </a:ln>
                <a:solidFill>
                  <a:schemeClr val="tx1"/>
                </a:solidFill>
                <a:effectLst/>
                <a:latin typeface="Arial" pitchFamily="34" charset="0"/>
                <a:ea typeface="Times New Roman" pitchFamily="18" charset="0"/>
              </a:rPr>
            </a:br>
            <a:endParaRPr kumimoji="0" lang="en-US" sz="1600" b="0" i="0" u="none" strike="noStrike" cap="none" normalizeH="0" baseline="0" dirty="0">
              <a:ln>
                <a:noFill/>
              </a:ln>
              <a:solidFill>
                <a:schemeClr val="tx1"/>
              </a:solidFill>
              <a:effectLst/>
              <a:latin typeface="Arial" pitchFamily="34" charset="0"/>
            </a:endParaRPr>
          </a:p>
        </p:txBody>
      </p:sp>
      <p:sp>
        <p:nvSpPr>
          <p:cNvPr id="9" name="TextBox 8"/>
          <p:cNvSpPr txBox="1"/>
          <p:nvPr/>
        </p:nvSpPr>
        <p:spPr>
          <a:xfrm>
            <a:off x="1143000" y="403230"/>
            <a:ext cx="22860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Where to from here?</a:t>
            </a:r>
          </a:p>
        </p:txBody>
      </p:sp>
      <p:pic>
        <p:nvPicPr>
          <p:cNvPr id="7" name="Picture 9" descr="C:\Documents and Settings\User\Local Settings\Temporary Internet Files\Content.IE5\1YQQFOPG\MC900212991[1].wmf"/>
          <p:cNvPicPr>
            <a:picLocks noChangeAspect="1" noChangeArrowheads="1"/>
          </p:cNvPicPr>
          <p:nvPr/>
        </p:nvPicPr>
        <p:blipFill>
          <a:blip r:embed="rId3" cstate="print"/>
          <a:srcRect/>
          <a:stretch>
            <a:fillRect/>
          </a:stretch>
        </p:blipFill>
        <p:spPr bwMode="auto">
          <a:xfrm>
            <a:off x="152400" y="228600"/>
            <a:ext cx="990600" cy="895903"/>
          </a:xfrm>
          <a:prstGeom prst="rect">
            <a:avLst/>
          </a:prstGeom>
          <a:noFill/>
        </p:spPr>
      </p:pic>
      <p:pic>
        <p:nvPicPr>
          <p:cNvPr id="45058" name="Picture 2" descr="C:\Documents and Settings\User\Desktop\Presentations\Kellys Talk from Kelly\2 VIMS Nov 09 sea level cross section, stable Earth.JPG"/>
          <p:cNvPicPr>
            <a:picLocks noChangeAspect="1" noChangeArrowheads="1"/>
          </p:cNvPicPr>
          <p:nvPr/>
        </p:nvPicPr>
        <p:blipFill>
          <a:blip r:embed="rId4" cstate="print"/>
          <a:srcRect/>
          <a:stretch>
            <a:fillRect/>
          </a:stretch>
        </p:blipFill>
        <p:spPr bwMode="auto">
          <a:xfrm>
            <a:off x="1752600" y="1066800"/>
            <a:ext cx="6019800" cy="540753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Documents and Settings\User\Local Settings\Temporary Internet Files\Content.IE5\1YQQFOPG\MC900212991[1].wmf"/>
          <p:cNvPicPr>
            <a:picLocks noChangeAspect="1" noChangeArrowheads="1"/>
          </p:cNvPicPr>
          <p:nvPr/>
        </p:nvPicPr>
        <p:blipFill>
          <a:blip r:embed="rId2" cstate="print"/>
          <a:srcRect/>
          <a:stretch>
            <a:fillRect/>
          </a:stretch>
        </p:blipFill>
        <p:spPr bwMode="auto">
          <a:xfrm>
            <a:off x="152400" y="228600"/>
            <a:ext cx="990600" cy="895903"/>
          </a:xfrm>
          <a:prstGeom prst="rect">
            <a:avLst/>
          </a:prstGeom>
          <a:noFill/>
        </p:spPr>
      </p:pic>
      <p:sp>
        <p:nvSpPr>
          <p:cNvPr id="3" name="TextBox 2"/>
          <p:cNvSpPr txBox="1"/>
          <p:nvPr/>
        </p:nvSpPr>
        <p:spPr>
          <a:xfrm>
            <a:off x="1143000" y="403230"/>
            <a:ext cx="22860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Where to from here?</a:t>
            </a:r>
          </a:p>
        </p:txBody>
      </p:sp>
      <p:pic>
        <p:nvPicPr>
          <p:cNvPr id="4" name="Picture 3"/>
          <p:cNvPicPr>
            <a:picLocks noChangeAspect="1"/>
          </p:cNvPicPr>
          <p:nvPr/>
        </p:nvPicPr>
        <p:blipFill>
          <a:blip r:embed="rId3"/>
          <a:stretch>
            <a:fillRect/>
          </a:stretch>
        </p:blipFill>
        <p:spPr>
          <a:xfrm>
            <a:off x="2362200" y="2133600"/>
            <a:ext cx="4532637" cy="4073403"/>
          </a:xfrm>
          <a:prstGeom prst="rect">
            <a:avLst/>
          </a:prstGeom>
        </p:spPr>
      </p:pic>
      <p:sp>
        <p:nvSpPr>
          <p:cNvPr id="5" name="TextBox 4"/>
          <p:cNvSpPr txBox="1"/>
          <p:nvPr/>
        </p:nvSpPr>
        <p:spPr>
          <a:xfrm>
            <a:off x="1112108" y="860277"/>
            <a:ext cx="6629400" cy="1200329"/>
          </a:xfrm>
          <a:prstGeom prst="rect">
            <a:avLst/>
          </a:prstGeom>
          <a:noFill/>
        </p:spPr>
        <p:txBody>
          <a:bodyPr wrap="square" rtlCol="0">
            <a:spAutoFit/>
          </a:bodyPr>
          <a:lstStyle/>
          <a:p>
            <a:r>
              <a:rPr lang="en-US" sz="3600" b="1" dirty="0"/>
              <a:t>By the way . . . </a:t>
            </a:r>
            <a:r>
              <a:rPr lang="en-US" sz="3600" b="1" i="1" u="sng" dirty="0">
                <a:solidFill>
                  <a:srgbClr val="FF0000"/>
                </a:solidFill>
              </a:rPr>
              <a:t>what’s wrong with this slide</a:t>
            </a:r>
            <a:r>
              <a:rPr lang="en-US" sz="3600" b="1" i="1" dirty="0">
                <a:solidFill>
                  <a:srgbClr val="FF0000"/>
                </a:solidFill>
              </a:rPr>
              <a:t>?</a:t>
            </a:r>
          </a:p>
        </p:txBody>
      </p:sp>
    </p:spTree>
    <p:extLst>
      <p:ext uri="{BB962C8B-B14F-4D97-AF65-F5344CB8AC3E}">
        <p14:creationId xmlns:p14="http://schemas.microsoft.com/office/powerpoint/2010/main" val="384670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User\Local Settings\Temporary Internet Files\Content.IE5\1YQQFOPG\MC900212991[1].wmf"/>
          <p:cNvPicPr>
            <a:picLocks noChangeAspect="1" noChangeArrowheads="1"/>
          </p:cNvPicPr>
          <p:nvPr/>
        </p:nvPicPr>
        <p:blipFill>
          <a:blip r:embed="rId3" cstate="print"/>
          <a:srcRect/>
          <a:stretch>
            <a:fillRect/>
          </a:stretch>
        </p:blipFill>
        <p:spPr bwMode="auto">
          <a:xfrm>
            <a:off x="228600" y="228600"/>
            <a:ext cx="990600" cy="895903"/>
          </a:xfrm>
          <a:prstGeom prst="rect">
            <a:avLst/>
          </a:prstGeom>
          <a:noFill/>
        </p:spPr>
      </p:pic>
      <p:sp>
        <p:nvSpPr>
          <p:cNvPr id="4" name="TextBox 3"/>
          <p:cNvSpPr txBox="1"/>
          <p:nvPr/>
        </p:nvSpPr>
        <p:spPr>
          <a:xfrm flipV="1">
            <a:off x="2057400" y="861217"/>
            <a:ext cx="1524000" cy="646331"/>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Where to from here?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970" y="457200"/>
            <a:ext cx="6705600" cy="6022020"/>
          </a:xfrm>
          <a:prstGeom prst="rect">
            <a:avLst/>
          </a:prstGeom>
        </p:spPr>
      </p:pic>
      <p:sp>
        <p:nvSpPr>
          <p:cNvPr id="6" name="TextBox 5"/>
          <p:cNvSpPr txBox="1"/>
          <p:nvPr/>
        </p:nvSpPr>
        <p:spPr>
          <a:xfrm>
            <a:off x="1391970" y="577334"/>
            <a:ext cx="22860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Where to from 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610600" cy="5986254"/>
          </a:xfrm>
          <a:prstGeom prst="rect">
            <a:avLst/>
          </a:prstGeom>
          <a:noFill/>
        </p:spPr>
        <p:txBody>
          <a:bodyPr wrap="square" rtlCol="0">
            <a:spAutoFit/>
          </a:bodyPr>
          <a:lstStyle/>
          <a:p>
            <a:pPr algn="ctr"/>
            <a:r>
              <a:rPr lang="en-US" sz="5400" b="1" i="1" dirty="0"/>
              <a:t>The view from 10,000 feet </a:t>
            </a:r>
          </a:p>
          <a:p>
            <a:pPr algn="ctr"/>
            <a:r>
              <a:rPr lang="en-US" sz="900" dirty="0"/>
              <a:t>       </a:t>
            </a:r>
          </a:p>
          <a:p>
            <a:pPr algn="ctr"/>
            <a:r>
              <a:rPr lang="en-US" sz="3200" dirty="0"/>
              <a:t>a/k/a “Higher up the Ladder of Abstraction”</a:t>
            </a:r>
          </a:p>
          <a:p>
            <a:endParaRPr lang="en-US" sz="3200" dirty="0"/>
          </a:p>
          <a:p>
            <a:r>
              <a:rPr lang="en-US" sz="3200" dirty="0"/>
              <a:t>    </a:t>
            </a:r>
            <a:r>
              <a:rPr lang="en-US" sz="3200" b="1" dirty="0"/>
              <a:t>Law</a:t>
            </a:r>
            <a:r>
              <a:rPr lang="en-US" sz="3200" dirty="0"/>
              <a:t> </a:t>
            </a:r>
            <a:r>
              <a:rPr lang="en-US" sz="3200" i="1" dirty="0"/>
              <a:t>“theory of the case”</a:t>
            </a:r>
          </a:p>
          <a:p>
            <a:endParaRPr lang="en-US" sz="3200" dirty="0"/>
          </a:p>
          <a:p>
            <a:r>
              <a:rPr lang="en-US" sz="3200" dirty="0"/>
              <a:t>    </a:t>
            </a:r>
            <a:r>
              <a:rPr lang="en-US" sz="3200" b="1" dirty="0"/>
              <a:t>Wetland Delineation</a:t>
            </a:r>
            <a:r>
              <a:rPr lang="en-US" sz="3200" dirty="0"/>
              <a:t> </a:t>
            </a:r>
            <a:r>
              <a:rPr lang="en-US" sz="3200" i="1" dirty="0"/>
              <a:t>“map in your head”</a:t>
            </a:r>
          </a:p>
          <a:p>
            <a:endParaRPr lang="en-US" sz="3200" dirty="0"/>
          </a:p>
          <a:p>
            <a:r>
              <a:rPr lang="en-US" sz="3200" dirty="0"/>
              <a:t>    </a:t>
            </a:r>
            <a:r>
              <a:rPr lang="en-US" sz="3200" b="1" dirty="0"/>
              <a:t>Flying</a:t>
            </a:r>
            <a:r>
              <a:rPr lang="en-US" sz="3200" dirty="0"/>
              <a:t> </a:t>
            </a:r>
            <a:r>
              <a:rPr lang="en-US" sz="3200" i="1" dirty="0"/>
              <a:t>“situational awareness”</a:t>
            </a:r>
          </a:p>
          <a:p>
            <a:endParaRPr lang="en-US" sz="3200" dirty="0"/>
          </a:p>
          <a:p>
            <a:r>
              <a:rPr lang="en-US" sz="3200" dirty="0"/>
              <a:t>    </a:t>
            </a:r>
            <a:r>
              <a:rPr lang="en-US" sz="3200" b="1" dirty="0"/>
              <a:t>Science</a:t>
            </a:r>
            <a:r>
              <a:rPr lang="en-US" sz="3200" dirty="0"/>
              <a:t> </a:t>
            </a:r>
            <a:r>
              <a:rPr lang="en-US" sz="3200" i="1" dirty="0"/>
              <a:t>“the theory of ________”     </a:t>
            </a:r>
          </a:p>
          <a:p>
            <a:r>
              <a:rPr lang="en-US" sz="3200" dirty="0"/>
              <a:t>                    sometimes</a:t>
            </a:r>
            <a:r>
              <a:rPr lang="en-US" sz="3200" i="1" dirty="0"/>
              <a:t> “the model of ______”</a:t>
            </a:r>
          </a:p>
        </p:txBody>
      </p:sp>
    </p:spTree>
    <p:extLst>
      <p:ext uri="{BB962C8B-B14F-4D97-AF65-F5344CB8AC3E}">
        <p14:creationId xmlns:p14="http://schemas.microsoft.com/office/powerpoint/2010/main" val="4073680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295400"/>
            <a:ext cx="8534400" cy="5232202"/>
          </a:xfrm>
          <a:prstGeom prst="rect">
            <a:avLst/>
          </a:prstGeom>
        </p:spPr>
        <p:txBody>
          <a:bodyPr wrap="square">
            <a:spAutoFit/>
          </a:bodyPr>
          <a:lstStyle/>
          <a:p>
            <a:endParaRPr lang="en-US" dirty="0"/>
          </a:p>
          <a:p>
            <a:r>
              <a:rPr lang="en-US" sz="2800" dirty="0"/>
              <a:t>Waterfront homeowners </a:t>
            </a:r>
            <a:r>
              <a:rPr lang="en-US" sz="2800" b="1" i="1" u="sng" dirty="0"/>
              <a:t>are</a:t>
            </a:r>
            <a:r>
              <a:rPr lang="en-US" sz="2800" dirty="0"/>
              <a:t> liable for both common law trespass and violations of the Rivers and Harbors Appropriation Act of 1899 (RHA), but not of the Clean Water Act (CWA), because the ambulatory tideland property boundary now intersects shore defense structures. </a:t>
            </a:r>
          </a:p>
          <a:p>
            <a:endParaRPr lang="en-US" sz="2800" dirty="0"/>
          </a:p>
          <a:p>
            <a:r>
              <a:rPr lang="en-US" sz="2800" dirty="0"/>
              <a:t>Limit of RHA 1899 jurisdiction can be (</a:t>
            </a:r>
            <a:r>
              <a:rPr lang="en-US" sz="2800" b="1" i="1" dirty="0"/>
              <a:t>NOT</a:t>
            </a:r>
            <a:r>
              <a:rPr lang="en-US" sz="2800" dirty="0"/>
              <a:t> “must be”?) the landward projection of the sea absent the rocks/sea wall.</a:t>
            </a:r>
          </a:p>
          <a:p>
            <a:endParaRPr lang="en-US" dirty="0"/>
          </a:p>
          <a:p>
            <a:endParaRPr lang="en-US" dirty="0"/>
          </a:p>
        </p:txBody>
      </p:sp>
      <p:pic>
        <p:nvPicPr>
          <p:cNvPr id="4" name="Picture 9" descr="C:\Documents and Settings\User\Local Settings\Temporary Internet Files\Content.IE5\1YQQFOPG\MC900212991[1].wmf"/>
          <p:cNvPicPr>
            <a:picLocks noChangeAspect="1" noChangeArrowheads="1"/>
          </p:cNvPicPr>
          <p:nvPr/>
        </p:nvPicPr>
        <p:blipFill>
          <a:blip r:embed="rId3" cstate="print"/>
          <a:srcRect/>
          <a:stretch>
            <a:fillRect/>
          </a:stretch>
        </p:blipFill>
        <p:spPr bwMode="auto">
          <a:xfrm>
            <a:off x="228600" y="228600"/>
            <a:ext cx="990600" cy="895903"/>
          </a:xfrm>
          <a:prstGeom prst="rect">
            <a:avLst/>
          </a:prstGeom>
          <a:noFill/>
        </p:spPr>
      </p:pic>
      <p:sp>
        <p:nvSpPr>
          <p:cNvPr id="5" name="TextBox 4"/>
          <p:cNvSpPr txBox="1"/>
          <p:nvPr/>
        </p:nvSpPr>
        <p:spPr>
          <a:xfrm>
            <a:off x="1391970" y="577334"/>
            <a:ext cx="22860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Where to from here?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Documents and Settings\User\Local Settings\Temporary Internet Files\Content.IE5\1YQQFOPG\MC900212991[1].wmf"/>
          <p:cNvPicPr>
            <a:picLocks noChangeAspect="1" noChangeArrowheads="1"/>
          </p:cNvPicPr>
          <p:nvPr/>
        </p:nvPicPr>
        <p:blipFill>
          <a:blip r:embed="rId2" cstate="print"/>
          <a:srcRect/>
          <a:stretch>
            <a:fillRect/>
          </a:stretch>
        </p:blipFill>
        <p:spPr bwMode="auto">
          <a:xfrm>
            <a:off x="228600" y="228600"/>
            <a:ext cx="990600" cy="895903"/>
          </a:xfrm>
          <a:prstGeom prst="rect">
            <a:avLst/>
          </a:prstGeom>
          <a:noFill/>
        </p:spPr>
      </p:pic>
      <p:sp>
        <p:nvSpPr>
          <p:cNvPr id="3" name="TextBox 2"/>
          <p:cNvSpPr txBox="1"/>
          <p:nvPr/>
        </p:nvSpPr>
        <p:spPr>
          <a:xfrm>
            <a:off x="1391970" y="577334"/>
            <a:ext cx="22860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Where to from here?</a:t>
            </a:r>
          </a:p>
        </p:txBody>
      </p:sp>
      <p:sp>
        <p:nvSpPr>
          <p:cNvPr id="4" name="TextBox 3"/>
          <p:cNvSpPr txBox="1"/>
          <p:nvPr/>
        </p:nvSpPr>
        <p:spPr>
          <a:xfrm>
            <a:off x="76200" y="1295400"/>
            <a:ext cx="9182100" cy="5201424"/>
          </a:xfrm>
          <a:prstGeom prst="rect">
            <a:avLst/>
          </a:prstGeom>
          <a:noFill/>
        </p:spPr>
        <p:txBody>
          <a:bodyPr wrap="square" rtlCol="0">
            <a:spAutoFit/>
          </a:bodyPr>
          <a:lstStyle/>
          <a:p>
            <a:pPr algn="ctr"/>
            <a:r>
              <a:rPr lang="en-US" sz="4400" b="1" i="1" dirty="0"/>
              <a:t>Kelly’s 3 cents</a:t>
            </a:r>
          </a:p>
          <a:p>
            <a:endParaRPr lang="en-US" dirty="0"/>
          </a:p>
          <a:p>
            <a:r>
              <a:rPr lang="en-US" sz="3600" dirty="0"/>
              <a:t>Sec 10 permits for every “inland Milner” bulkhead would bury Corps’ desks.</a:t>
            </a:r>
          </a:p>
          <a:p>
            <a:endParaRPr lang="en-US" sz="3600" dirty="0"/>
          </a:p>
          <a:p>
            <a:r>
              <a:rPr lang="en-US" sz="3600" dirty="0"/>
              <a:t>IMHO, we got </a:t>
            </a:r>
            <a:r>
              <a:rPr lang="en-US" sz="3600" b="1" i="1" dirty="0"/>
              <a:t>TOO MUCH </a:t>
            </a:r>
            <a:r>
              <a:rPr lang="en-US" sz="3600" dirty="0"/>
              <a:t>Sec 404 already</a:t>
            </a:r>
          </a:p>
          <a:p>
            <a:endParaRPr lang="en-US" sz="3600" dirty="0"/>
          </a:p>
          <a:p>
            <a:r>
              <a:rPr lang="en-US" sz="3600" dirty="0"/>
              <a:t>“Freeze” statute constitutional?  Doubtful (IMHO); only case not a “donation” claim</a:t>
            </a:r>
          </a:p>
          <a:p>
            <a:endParaRPr lang="en-US" dirty="0"/>
          </a:p>
        </p:txBody>
      </p:sp>
    </p:spTree>
    <p:extLst>
      <p:ext uri="{BB962C8B-B14F-4D97-AF65-F5344CB8AC3E}">
        <p14:creationId xmlns:p14="http://schemas.microsoft.com/office/powerpoint/2010/main" val="4007064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NOGS\whifferdill.JPG"/>
          <p:cNvPicPr>
            <a:picLocks noChangeAspect="1" noChangeArrowheads="1"/>
          </p:cNvPicPr>
          <p:nvPr/>
        </p:nvPicPr>
        <p:blipFill>
          <a:blip r:embed="rId3" cstate="print"/>
          <a:srcRect/>
          <a:stretch>
            <a:fillRect/>
          </a:stretch>
        </p:blipFill>
        <p:spPr bwMode="auto">
          <a:xfrm rot="1081209">
            <a:off x="2452766" y="290391"/>
            <a:ext cx="4415341" cy="640101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0"/>
            <a:ext cx="9296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Thanks</a:t>
            </a:r>
          </a:p>
          <a:p>
            <a:pPr algn="ctr"/>
            <a:endParaRPr lang="en-US" sz="4800" dirty="0"/>
          </a:p>
        </p:txBody>
      </p:sp>
      <p:pic>
        <p:nvPicPr>
          <p:cNvPr id="4" name="Picture 3" descr="100_5064.JPG"/>
          <p:cNvPicPr>
            <a:picLocks noChangeAspect="1"/>
          </p:cNvPicPr>
          <p:nvPr/>
        </p:nvPicPr>
        <p:blipFill>
          <a:blip r:embed="rId3" cstate="print"/>
          <a:stretch>
            <a:fillRect/>
          </a:stretch>
        </p:blipFill>
        <p:spPr>
          <a:xfrm>
            <a:off x="1676400" y="0"/>
            <a:ext cx="5130800" cy="6858000"/>
          </a:xfrm>
          <a:prstGeom prst="rect">
            <a:avLst/>
          </a:prstGeom>
        </p:spPr>
      </p:pic>
      <p:pic>
        <p:nvPicPr>
          <p:cNvPr id="7" name="Picture 6" descr="Riparian_LOGO.bmp"/>
          <p:cNvPicPr>
            <a:picLocks noChangeAspect="1"/>
          </p:cNvPicPr>
          <p:nvPr/>
        </p:nvPicPr>
        <p:blipFill>
          <a:blip r:embed="rId4" cstate="print"/>
          <a:srcRect/>
          <a:stretch>
            <a:fillRect/>
          </a:stretch>
        </p:blipFill>
        <p:spPr bwMode="auto">
          <a:xfrm>
            <a:off x="6858000" y="6019800"/>
            <a:ext cx="2101320" cy="685800"/>
          </a:xfrm>
          <a:prstGeom prst="rect">
            <a:avLst/>
          </a:prstGeom>
          <a:noFill/>
          <a:ln w="9525">
            <a:noFill/>
            <a:miter lim="800000"/>
            <a:headEnd/>
            <a:tailEnd/>
          </a:ln>
        </p:spPr>
      </p:pic>
      <p:sp>
        <p:nvSpPr>
          <p:cNvPr id="11" name="Oval Callout 10"/>
          <p:cNvSpPr/>
          <p:nvPr/>
        </p:nvSpPr>
        <p:spPr>
          <a:xfrm>
            <a:off x="533400" y="838200"/>
            <a:ext cx="3352800" cy="1371600"/>
          </a:xfrm>
          <a:prstGeom prst="wedgeEllipseCallout">
            <a:avLst>
              <a:gd name="adj1" fmla="val 61453"/>
              <a:gd name="adj2" fmla="val 27845"/>
            </a:avLst>
          </a:prstGeom>
          <a:solidFill>
            <a:srgbClr val="8EB1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Thanks for the opportunity to present </a:t>
            </a:r>
            <a:r>
              <a:rPr lang="en-US" dirty="0">
                <a:solidFill>
                  <a:schemeClr val="accent1">
                    <a:lumMod val="20000"/>
                    <a:lumOff val="80000"/>
                  </a:schemeClr>
                </a:solidFill>
              </a:rPr>
              <a:t>Legal Aspects of Coastal Change! </a:t>
            </a:r>
            <a:endParaRPr lang="en-US" dirty="0"/>
          </a:p>
          <a:p>
            <a:pPr algn="ct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69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aw\BRBA\EffectofEarthquakeFaultMovementsandSubsidence, Woody 9 of 32.jpg"/>
          <p:cNvPicPr>
            <a:picLocks noChangeAspect="1" noChangeArrowheads="1"/>
          </p:cNvPicPr>
          <p:nvPr/>
        </p:nvPicPr>
        <p:blipFill>
          <a:blip r:embed="rId3" cstate="print"/>
          <a:srcRect/>
          <a:stretch>
            <a:fillRect/>
          </a:stretch>
        </p:blipFill>
        <p:spPr bwMode="auto">
          <a:xfrm>
            <a:off x="0" y="-262384"/>
            <a:ext cx="9220200" cy="712038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0153, Fig 2 zoom, kmh edit #2.JPG"/>
          <p:cNvPicPr>
            <a:picLocks noChangeAspect="1" noChangeArrowheads="1"/>
          </p:cNvPicPr>
          <p:nvPr/>
        </p:nvPicPr>
        <p:blipFill>
          <a:blip r:embed="rId3" cstate="print"/>
          <a:srcRect/>
          <a:stretch>
            <a:fillRect/>
          </a:stretch>
        </p:blipFill>
        <p:spPr bwMode="auto">
          <a:xfrm>
            <a:off x="0" y="0"/>
            <a:ext cx="14287500" cy="1103384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0153, zoom of Lines 2 and 3 with scale.JPG"/>
          <p:cNvPicPr>
            <a:picLocks noChangeAspect="1" noChangeArrowheads="1"/>
          </p:cNvPicPr>
          <p:nvPr/>
        </p:nvPicPr>
        <p:blipFill>
          <a:blip r:embed="rId3" cstate="print"/>
          <a:srcRect/>
          <a:stretch>
            <a:fillRect/>
          </a:stretch>
        </p:blipFill>
        <p:spPr bwMode="auto">
          <a:xfrm>
            <a:off x="0" y="0"/>
            <a:ext cx="8991600" cy="694678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Meeting, Conference, Symposium, Convention\Austin, FINAL, 2010\Working Copies for Austin 2010\Active Geological Faults and Land Change in SE LA, CEI, July 2003_Page_001.jpg"/>
          <p:cNvPicPr>
            <a:picLocks noChangeAspect="1" noChangeArrowheads="1"/>
          </p:cNvPicPr>
          <p:nvPr/>
        </p:nvPicPr>
        <p:blipFill>
          <a:blip r:embed="rId3" cstate="print"/>
          <a:srcRect/>
          <a:stretch>
            <a:fillRect/>
          </a:stretch>
        </p:blipFill>
        <p:spPr bwMode="auto">
          <a:xfrm>
            <a:off x="685800" y="-533400"/>
            <a:ext cx="7620000" cy="8001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609602" y="228600"/>
            <a:ext cx="695602" cy="685800"/>
          </a:xfrm>
          <a:prstGeom prst="rect">
            <a:avLst/>
          </a:prstGeom>
          <a:noFill/>
        </p:spPr>
      </p:pic>
      <p:sp>
        <p:nvSpPr>
          <p:cNvPr id="4" name="Rectangle 3"/>
          <p:cNvSpPr/>
          <p:nvPr/>
        </p:nvSpPr>
        <p:spPr>
          <a:xfrm>
            <a:off x="1197429" y="311769"/>
            <a:ext cx="7924800" cy="1077218"/>
          </a:xfrm>
          <a:prstGeom prst="rect">
            <a:avLst/>
          </a:prstGeom>
        </p:spPr>
        <p:txBody>
          <a:bodyPr wrap="square">
            <a:spAutoFit/>
          </a:bodyPr>
          <a:lstStyle/>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ea typeface="Times New Roman" pitchFamily="18" charset="0"/>
              </a:rPr>
              <a:t>Where’s the beach?              </a:t>
            </a:r>
            <a:r>
              <a:rPr lang="en-US" sz="3200" b="1" i="1" dirty="0"/>
              <a:t>Severance v. Patterson</a:t>
            </a:r>
          </a:p>
          <a:p>
            <a:pPr lvl="0" indent="2286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200" b="1" i="1" dirty="0">
                <a:solidFill>
                  <a:prstClr val="black"/>
                </a:solidFill>
              </a:rPr>
              <a:t>                               </a:t>
            </a:r>
            <a:r>
              <a:rPr lang="en-US" sz="3200" b="1" dirty="0">
                <a:solidFill>
                  <a:prstClr val="black"/>
                </a:solidFill>
              </a:rPr>
              <a:t>(2010) and (2012)</a:t>
            </a:r>
            <a:endParaRPr lang="en-US" sz="3200" dirty="0">
              <a:solidFill>
                <a:prstClr val="black"/>
              </a:solidFill>
            </a:endParaRPr>
          </a:p>
        </p:txBody>
      </p:sp>
      <p:sp>
        <p:nvSpPr>
          <p:cNvPr id="134145" name="Rectangle 1"/>
          <p:cNvSpPr>
            <a:spLocks noChangeArrowheads="1"/>
          </p:cNvSpPr>
          <p:nvPr/>
        </p:nvSpPr>
        <p:spPr bwMode="auto">
          <a:xfrm>
            <a:off x="-32657" y="1333814"/>
            <a:ext cx="9144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t> </a:t>
            </a:r>
          </a:p>
          <a:p>
            <a:r>
              <a:rPr lang="en-US" sz="2800" dirty="0"/>
              <a:t>  Does Texas recognize a “rolling” public beachfront    </a:t>
            </a:r>
          </a:p>
          <a:p>
            <a:r>
              <a:rPr lang="en-US" sz="2800" dirty="0"/>
              <a:t>  access easement, i.e., an easement in favor of the </a:t>
            </a:r>
          </a:p>
          <a:p>
            <a:r>
              <a:rPr lang="en-US" sz="2800" dirty="0"/>
              <a:t>  public that allows access to and use of the beaches on </a:t>
            </a:r>
          </a:p>
          <a:p>
            <a:r>
              <a:rPr lang="en-US" sz="2800" dirty="0"/>
              <a:t>  the Gulf of Mexico, the boundary of which easement </a:t>
            </a:r>
          </a:p>
          <a:p>
            <a:r>
              <a:rPr lang="en-US" sz="2800" dirty="0"/>
              <a:t>  migrates solely according to naturally caused changes </a:t>
            </a:r>
          </a:p>
          <a:p>
            <a:r>
              <a:rPr lang="en-US" sz="2800" dirty="0"/>
              <a:t>  in the location of the vegetation line, without proof of </a:t>
            </a:r>
          </a:p>
          <a:p>
            <a:r>
              <a:rPr lang="en-US" sz="2800" dirty="0"/>
              <a:t>  prescription, dedication or customary rights in the    </a:t>
            </a:r>
          </a:p>
          <a:p>
            <a:r>
              <a:rPr lang="en-US" sz="2800" dirty="0"/>
              <a:t>  property so occupied? </a:t>
            </a:r>
            <a:r>
              <a:rPr lang="en-US" sz="2800" b="1" dirty="0"/>
              <a:t>[1st of 3 “certified questions”]</a:t>
            </a:r>
            <a:r>
              <a:rPr lang="en-US" sz="2800" b="1" i="1" dirty="0"/>
              <a:t> </a:t>
            </a:r>
            <a:endParaRPr lang="en-US" sz="2800" b="1" dirty="0"/>
          </a:p>
          <a:p>
            <a:r>
              <a:rPr lang="en-US" sz="1600" i="1" dirty="0"/>
              <a:t> </a:t>
            </a:r>
          </a:p>
          <a:p>
            <a:endParaRPr lang="en-US" sz="1600" dirty="0"/>
          </a:p>
          <a:p>
            <a:r>
              <a:rPr lang="en-US" sz="1400" i="1" dirty="0"/>
              <a:t>     Severance v. Patterson</a:t>
            </a:r>
            <a:r>
              <a:rPr lang="en-US" sz="1400" dirty="0"/>
              <a:t>, 566 F.3d 490, 503–04 (5th Cir. 2009), certified questions accepted, 52 Tex. Sup. Ct. </a:t>
            </a:r>
          </a:p>
          <a:p>
            <a:r>
              <a:rPr lang="en-US" sz="1400" dirty="0"/>
              <a:t>     J. 741 (May 15, 2009), slip opinion No. 09‑0387 (November 05, 2010) answered “No.”  But, motion for re- </a:t>
            </a:r>
          </a:p>
          <a:p>
            <a:r>
              <a:rPr lang="en-US" sz="1400" dirty="0"/>
              <a:t>     hearing granted March 11, 2011; oral argument was April 19, 2011.</a:t>
            </a:r>
          </a:p>
          <a:p>
            <a:pPr marL="0" marR="0" lvl="0" indent="6858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600" b="0" i="0" u="none" strike="noStrike" cap="none" normalizeH="0" baseline="0" dirty="0">
              <a:ln>
                <a:noFill/>
              </a:ln>
              <a:solidFill>
                <a:schemeClr val="tx1"/>
              </a:solidFill>
              <a:effectLst/>
              <a:latin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717" y="0"/>
            <a:ext cx="6366565" cy="6858000"/>
          </a:xfrm>
          <a:prstGeom prst="rect">
            <a:avLst/>
          </a:prstGeom>
        </p:spPr>
      </p:pic>
    </p:spTree>
    <p:extLst>
      <p:ext uri="{BB962C8B-B14F-4D97-AF65-F5344CB8AC3E}">
        <p14:creationId xmlns:p14="http://schemas.microsoft.com/office/powerpoint/2010/main" val="534642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610600" cy="6832640"/>
          </a:xfrm>
          <a:prstGeom prst="rect">
            <a:avLst/>
          </a:prstGeom>
        </p:spPr>
        <p:txBody>
          <a:bodyPr wrap="square">
            <a:spAutoFit/>
          </a:bodyPr>
          <a:lstStyle/>
          <a:p>
            <a:pPr lvl="0"/>
            <a:r>
              <a:rPr lang="en-US" sz="2400" dirty="0">
                <a:solidFill>
                  <a:prstClr val="black"/>
                </a:solidFill>
                <a:ea typeface="Times New Roman" pitchFamily="18" charset="0"/>
              </a:rPr>
              <a:t>          Where’s the beach?</a:t>
            </a:r>
            <a:endParaRPr lang="en-US" sz="2400" dirty="0">
              <a:solidFill>
                <a:prstClr val="black"/>
              </a:solidFill>
            </a:endParaRPr>
          </a:p>
          <a:p>
            <a:endParaRPr lang="en-US" sz="2400" i="1" dirty="0"/>
          </a:p>
          <a:p>
            <a:r>
              <a:rPr lang="en-US" sz="2400" b="1" i="1" dirty="0"/>
              <a:t>Severance v. Patterson</a:t>
            </a:r>
            <a:r>
              <a:rPr lang="en-US" sz="2400" dirty="0"/>
              <a:t>: July 29, 2011 to March 30, 2012</a:t>
            </a:r>
          </a:p>
          <a:p>
            <a:endParaRPr lang="en-US" sz="2400" dirty="0"/>
          </a:p>
          <a:p>
            <a:r>
              <a:rPr lang="en-US" sz="2400" dirty="0"/>
              <a:t>After orals and briefs, but before Texas </a:t>
            </a:r>
            <a:r>
              <a:rPr lang="en-US" sz="2400" dirty="0" err="1"/>
              <a:t>Spm</a:t>
            </a:r>
            <a:r>
              <a:rPr lang="en-US" sz="2400" dirty="0"/>
              <a:t> Ct could rule on rehearing, Severance sold her last rental house to Galveston under a FEMA buyout program.  Texas then moved to dismiss as moot </a:t>
            </a:r>
            <a:r>
              <a:rPr lang="en-US" sz="2400" b="1" i="1" dirty="0"/>
              <a:t>plus</a:t>
            </a:r>
            <a:r>
              <a:rPr lang="en-US" sz="2400" b="1" dirty="0"/>
              <a:t> </a:t>
            </a:r>
            <a:r>
              <a:rPr lang="en-US" sz="2400" dirty="0"/>
              <a:t>vacate the original judgment of Nov 5, 2010; Severance objected.</a:t>
            </a:r>
          </a:p>
          <a:p>
            <a:endParaRPr lang="en-US" sz="2400" dirty="0"/>
          </a:p>
          <a:p>
            <a:r>
              <a:rPr lang="en-US" sz="2400" dirty="0"/>
              <a:t>Texas </a:t>
            </a:r>
            <a:r>
              <a:rPr lang="en-US" sz="2400" dirty="0" err="1"/>
              <a:t>Spm</a:t>
            </a:r>
            <a:r>
              <a:rPr lang="en-US" sz="2400" dirty="0"/>
              <a:t> Ct did neither.  “Abated” making any ruling on July 29, 2011; sent the case back to 5</a:t>
            </a:r>
            <a:r>
              <a:rPr lang="en-US" sz="2400" baseline="30000" dirty="0"/>
              <a:t>th</a:t>
            </a:r>
            <a:r>
              <a:rPr lang="en-US" sz="2400" dirty="0"/>
              <a:t> Cir.  Whether the FEMA sale moots the federal case is a federal question.  “Reverse cert” back to 5</a:t>
            </a:r>
            <a:r>
              <a:rPr lang="en-US" sz="2400" baseline="30000" dirty="0"/>
              <a:t>th</a:t>
            </a:r>
            <a:r>
              <a:rPr lang="en-US" sz="2400" dirty="0"/>
              <a:t>; “Tell us what your law is.”</a:t>
            </a:r>
          </a:p>
          <a:p>
            <a:endParaRPr lang="en-US" dirty="0"/>
          </a:p>
          <a:p>
            <a:r>
              <a:rPr lang="en-US" sz="2400" dirty="0"/>
              <a:t>5</a:t>
            </a:r>
            <a:r>
              <a:rPr lang="en-US" sz="2400" baseline="30000" dirty="0"/>
              <a:t>th</a:t>
            </a:r>
            <a:r>
              <a:rPr lang="en-US" sz="2400" dirty="0"/>
              <a:t> said “not moot” (Sep 28, 2011) so Texas again struck down the Open Beach Act (Mar 30, 2012) (but on different grounds).</a:t>
            </a:r>
          </a:p>
          <a:p>
            <a:endParaRPr lang="en-US" dirty="0"/>
          </a:p>
          <a:p>
            <a:endParaRPr lang="en-US" dirty="0"/>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388545" y="152400"/>
            <a:ext cx="695602" cy="6858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2359"/>
            <a:ext cx="8915400" cy="6186309"/>
          </a:xfrm>
          <a:prstGeom prst="rect">
            <a:avLst/>
          </a:prstGeom>
        </p:spPr>
        <p:txBody>
          <a:bodyPr wrap="square">
            <a:spAutoFit/>
          </a:bodyPr>
          <a:lstStyle/>
          <a:p>
            <a:pPr lvl="0"/>
            <a:r>
              <a:rPr lang="en-US" sz="2400" dirty="0">
                <a:solidFill>
                  <a:prstClr val="black"/>
                </a:solidFill>
                <a:ea typeface="Times New Roman" pitchFamily="18" charset="0"/>
              </a:rPr>
              <a:t>          Where’s the beach?</a:t>
            </a:r>
            <a:endParaRPr lang="en-US" sz="2400" dirty="0">
              <a:solidFill>
                <a:prstClr val="black"/>
              </a:solidFill>
            </a:endParaRPr>
          </a:p>
          <a:p>
            <a:r>
              <a:rPr lang="en-US" sz="1200" i="1" dirty="0"/>
              <a:t>          </a:t>
            </a:r>
          </a:p>
          <a:p>
            <a:endParaRPr lang="en-US" sz="1200" i="1" dirty="0"/>
          </a:p>
          <a:p>
            <a:endParaRPr lang="en-US" sz="1200" i="1" dirty="0"/>
          </a:p>
          <a:p>
            <a:r>
              <a:rPr lang="en-US" sz="2400" dirty="0"/>
              <a:t>The </a:t>
            </a:r>
            <a:r>
              <a:rPr lang="en-US" sz="2400" b="1" i="1" dirty="0"/>
              <a:t>Severance v. Patterson</a:t>
            </a:r>
            <a:r>
              <a:rPr lang="en-US" sz="2400" dirty="0"/>
              <a:t> saga continues: </a:t>
            </a:r>
          </a:p>
          <a:p>
            <a:r>
              <a:rPr lang="en-US" sz="1200" dirty="0"/>
              <a:t>       </a:t>
            </a:r>
          </a:p>
          <a:p>
            <a:r>
              <a:rPr lang="en-US" sz="2400" dirty="0"/>
              <a:t>H. B. 3459 amends Section 61.001, Natural Resources Code,</a:t>
            </a:r>
          </a:p>
          <a:p>
            <a:r>
              <a:rPr lang="en-US" sz="2400" dirty="0"/>
              <a:t>effective Sept 1, 2013 -</a:t>
            </a:r>
          </a:p>
          <a:p>
            <a:r>
              <a:rPr lang="en-US" sz="1200" dirty="0"/>
              <a:t>       </a:t>
            </a:r>
          </a:p>
          <a:p>
            <a:r>
              <a:rPr lang="en-US" sz="2400" dirty="0"/>
              <a:t>   Land Commissioner may temporarily suspend "line of   </a:t>
            </a:r>
          </a:p>
          <a:p>
            <a:r>
              <a:rPr lang="en-US" sz="2400" dirty="0"/>
              <a:t>   vegetation" up to 3 years when a "meteorological event" </a:t>
            </a:r>
          </a:p>
          <a:p>
            <a:r>
              <a:rPr lang="en-US" sz="2400" dirty="0"/>
              <a:t>   results in "avulsion, erosion, accretion, or other impacts to </a:t>
            </a:r>
          </a:p>
          <a:p>
            <a:r>
              <a:rPr lang="en-US" sz="2400" dirty="0"/>
              <a:t>   the shoreline that alter the location of the line of vegetation.“</a:t>
            </a:r>
          </a:p>
          <a:p>
            <a:r>
              <a:rPr lang="en-US" sz="1200" dirty="0"/>
              <a:t>   </a:t>
            </a:r>
          </a:p>
          <a:p>
            <a:r>
              <a:rPr lang="en-US" sz="2400" b="1" i="1" dirty="0"/>
              <a:t>Texas v. Brannan   </a:t>
            </a:r>
            <a:r>
              <a:rPr lang="en-US" sz="2400" dirty="0"/>
              <a:t>(City of Surfside wants several homes)</a:t>
            </a:r>
          </a:p>
          <a:p>
            <a:r>
              <a:rPr lang="en-US" sz="1200" b="1" i="1" dirty="0"/>
              <a:t>      </a:t>
            </a:r>
          </a:p>
          <a:p>
            <a:r>
              <a:rPr lang="en-US" sz="2400" b="1" i="1" dirty="0"/>
              <a:t>    </a:t>
            </a:r>
            <a:r>
              <a:rPr lang="en-US" sz="2400" dirty="0"/>
              <a:t>Jan 25, 2013 Texas Supreme reverses 1st Cir, sends case   </a:t>
            </a:r>
          </a:p>
          <a:p>
            <a:r>
              <a:rPr lang="en-US" sz="2400" dirty="0"/>
              <a:t>    back to Court of Appeals for “do over” in light of </a:t>
            </a:r>
            <a:r>
              <a:rPr lang="en-US" sz="2400" i="1" dirty="0"/>
              <a:t>Severance</a:t>
            </a:r>
            <a:r>
              <a:rPr lang="en-US" sz="2400" dirty="0"/>
              <a:t>. </a:t>
            </a:r>
          </a:p>
          <a:p>
            <a:endParaRPr lang="en-US" sz="2400" dirty="0"/>
          </a:p>
          <a:p>
            <a:r>
              <a:rPr lang="en-US" sz="2400" dirty="0"/>
              <a:t>    May 1, 2014  1st Cir remands for trial; stay tuned  . . . . </a:t>
            </a:r>
            <a:endParaRPr lang="en-US" dirty="0"/>
          </a:p>
        </p:txBody>
      </p:sp>
      <p:pic>
        <p:nvPicPr>
          <p:cNvPr id="3"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388545" y="152400"/>
            <a:ext cx="695602" cy="685800"/>
          </a:xfrm>
          <a:prstGeom prst="rect">
            <a:avLst/>
          </a:prstGeom>
          <a:noFill/>
        </p:spPr>
      </p:pic>
    </p:spTree>
    <p:extLst>
      <p:ext uri="{BB962C8B-B14F-4D97-AF65-F5344CB8AC3E}">
        <p14:creationId xmlns:p14="http://schemas.microsoft.com/office/powerpoint/2010/main" val="3920261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89154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8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800" b="0" i="0" u="none" strike="noStrike" cap="none" normalizeH="0" baseline="0" dirty="0">
                <a:ln>
                  <a:noFill/>
                </a:ln>
                <a:solidFill>
                  <a:schemeClr val="tx1"/>
                </a:solidFill>
                <a:effectLst/>
                <a:latin typeface="Arial" pitchFamily="34" charset="0"/>
                <a:ea typeface="Times New Roman" pitchFamily="18" charset="0"/>
              </a:rPr>
              <a:t>         </a:t>
            </a:r>
            <a:endParaRPr kumimoji="0" lang="en-US" sz="2800" b="0" i="0" u="none" strike="noStrike" cap="none" normalizeH="0" baseline="0" dirty="0">
              <a:ln>
                <a:noFill/>
              </a:ln>
              <a:solidFill>
                <a:schemeClr val="tx1"/>
              </a:solidFill>
              <a:effectLst/>
              <a:latin typeface="Arial" pitchFamily="34" charset="0"/>
            </a:endParaRPr>
          </a:p>
        </p:txBody>
      </p:sp>
      <p:sp>
        <p:nvSpPr>
          <p:cNvPr id="11265" name="Rectangle 1"/>
          <p:cNvSpPr>
            <a:spLocks noChangeArrowheads="1"/>
          </p:cNvSpPr>
          <p:nvPr/>
        </p:nvSpPr>
        <p:spPr bwMode="auto">
          <a:xfrm>
            <a:off x="0" y="0"/>
            <a:ext cx="9144000" cy="2892518"/>
          </a:xfrm>
          <a:prstGeom prst="rect">
            <a:avLst/>
          </a:prstGeom>
          <a:noFill/>
          <a:ln w="9525">
            <a:noFill/>
            <a:miter lim="800000"/>
            <a:headEnd/>
            <a:tailEnd/>
          </a:ln>
          <a:effectLst/>
        </p:spPr>
        <p:txBody>
          <a:bodyPr vert="horz" wrap="square" lIns="914112" tIns="914112" rIns="914112" bIns="914112" numCol="1" anchor="t"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b="1"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br>
              <a:rPr kumimoji="0" lang="en-US" sz="1600" b="0" i="0" u="none" strike="noStrike" cap="none" normalizeH="0" baseline="0" dirty="0">
                <a:ln>
                  <a:noFill/>
                </a:ln>
                <a:solidFill>
                  <a:schemeClr val="tx1"/>
                </a:solidFill>
                <a:effectLst/>
                <a:latin typeface="Arial" pitchFamily="34" charset="0"/>
                <a:ea typeface="Times New Roman" pitchFamily="18" charset="0"/>
              </a:rPr>
            </a:br>
            <a:endParaRPr kumimoji="0" lang="en-US" sz="1600" b="0" i="0" u="none" strike="noStrike" cap="none" normalizeH="0" baseline="0" dirty="0">
              <a:ln>
                <a:noFill/>
              </a:ln>
              <a:solidFill>
                <a:schemeClr val="tx1"/>
              </a:solidFill>
              <a:effectLst/>
              <a:latin typeface="Arial" pitchFamily="34" charset="0"/>
            </a:endParaRPr>
          </a:p>
        </p:txBody>
      </p:sp>
      <p:pic>
        <p:nvPicPr>
          <p:cNvPr id="8" name="Picture 6" descr="C:\Documents and Settings\User\Local Settings\Temporary Internet Files\Content.IE5\SR949ZFZ\MC900287437[1].wmf"/>
          <p:cNvPicPr>
            <a:picLocks noChangeAspect="1" noChangeArrowheads="1"/>
          </p:cNvPicPr>
          <p:nvPr/>
        </p:nvPicPr>
        <p:blipFill>
          <a:blip r:embed="rId3" cstate="print"/>
          <a:srcRect/>
          <a:stretch>
            <a:fillRect/>
          </a:stretch>
        </p:blipFill>
        <p:spPr bwMode="auto">
          <a:xfrm>
            <a:off x="152400" y="152400"/>
            <a:ext cx="1066800" cy="841832"/>
          </a:xfrm>
          <a:prstGeom prst="rect">
            <a:avLst/>
          </a:prstGeom>
          <a:noFill/>
        </p:spPr>
      </p:pic>
      <p:sp>
        <p:nvSpPr>
          <p:cNvPr id="9" name="TextBox 8"/>
          <p:cNvSpPr txBox="1"/>
          <p:nvPr/>
        </p:nvSpPr>
        <p:spPr>
          <a:xfrm>
            <a:off x="1447800" y="533400"/>
            <a:ext cx="33528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Who wins in court, and why?</a:t>
            </a:r>
          </a:p>
        </p:txBody>
      </p:sp>
      <p:sp>
        <p:nvSpPr>
          <p:cNvPr id="10" name="Rectangle 9"/>
          <p:cNvSpPr/>
          <p:nvPr/>
        </p:nvSpPr>
        <p:spPr>
          <a:xfrm>
            <a:off x="0" y="1600200"/>
            <a:ext cx="8991600" cy="4893647"/>
          </a:xfrm>
          <a:prstGeom prst="rect">
            <a:avLst/>
          </a:prstGeom>
        </p:spPr>
        <p:txBody>
          <a:bodyPr wrap="square">
            <a:spAutoFit/>
          </a:bodyPr>
          <a:lstStyle/>
          <a:p>
            <a:r>
              <a:rPr lang="en-US" sz="2000" b="1" dirty="0"/>
              <a:t>   </a:t>
            </a:r>
            <a:r>
              <a:rPr lang="en-US" sz="3200" b="1" dirty="0"/>
              <a:t>Diversions affecting oyster beds</a:t>
            </a:r>
            <a:r>
              <a:rPr lang="en-US" dirty="0"/>
              <a:t> </a:t>
            </a:r>
            <a:r>
              <a:rPr lang="en-US" i="1" dirty="0"/>
              <a:t>  </a:t>
            </a:r>
            <a:r>
              <a:rPr lang="en-US" sz="3200" dirty="0"/>
              <a:t>(</a:t>
            </a:r>
            <a:r>
              <a:rPr lang="en-US" sz="3200" i="1" dirty="0"/>
              <a:t>Avenal</a:t>
            </a:r>
            <a:r>
              <a:rPr lang="en-US" sz="3200" dirty="0"/>
              <a:t>)</a:t>
            </a:r>
          </a:p>
          <a:p>
            <a:r>
              <a:rPr lang="en-US" sz="2000" dirty="0"/>
              <a:t> </a:t>
            </a:r>
          </a:p>
          <a:p>
            <a:r>
              <a:rPr lang="en-US" sz="2000" b="1" dirty="0"/>
              <a:t>   [T]he vast majority of the oyster fishermen are not entitled to </a:t>
            </a:r>
            <a:r>
              <a:rPr lang="en-US" sz="2000" b="1" dirty="0" err="1"/>
              <a:t>compen</a:t>
            </a:r>
            <a:r>
              <a:rPr lang="en-US" sz="2000" b="1" dirty="0"/>
              <a:t>- </a:t>
            </a:r>
          </a:p>
          <a:p>
            <a:r>
              <a:rPr lang="en-US" sz="2000" b="1" dirty="0"/>
              <a:t>   </a:t>
            </a:r>
            <a:r>
              <a:rPr lang="en-US" sz="2000" b="1" dirty="0" err="1"/>
              <a:t>sation</a:t>
            </a:r>
            <a:r>
              <a:rPr lang="en-US" sz="2000" b="1" dirty="0"/>
              <a:t> under </a:t>
            </a:r>
            <a:r>
              <a:rPr lang="en-US" sz="2000" dirty="0"/>
              <a:t>[a state takings or damage claim] </a:t>
            </a:r>
            <a:r>
              <a:rPr lang="en-US" sz="2000" b="1" dirty="0"/>
              <a:t>because their leases </a:t>
            </a:r>
          </a:p>
          <a:p>
            <a:r>
              <a:rPr lang="en-US" sz="2000" b="1" dirty="0"/>
              <a:t>   contain clauses holding the State harmless from any loss or damage </a:t>
            </a:r>
          </a:p>
          <a:p>
            <a:r>
              <a:rPr lang="en-US" sz="2000" b="1" dirty="0"/>
              <a:t>   resulting from this </a:t>
            </a:r>
            <a:r>
              <a:rPr lang="en-US" sz="2000" dirty="0"/>
              <a:t>[Caernarvon] </a:t>
            </a:r>
            <a:r>
              <a:rPr lang="en-US" sz="2000" b="1" dirty="0"/>
              <a:t>coastal diversion project.  Further, we </a:t>
            </a:r>
          </a:p>
          <a:p>
            <a:r>
              <a:rPr lang="en-US" sz="2000" b="1" dirty="0"/>
              <a:t>   hold that the claims of the oyster fishermen whose leases do not </a:t>
            </a:r>
          </a:p>
          <a:p>
            <a:r>
              <a:rPr lang="en-US" sz="2000" b="1" dirty="0"/>
              <a:t>   contain hold harmless clauses </a:t>
            </a:r>
            <a:r>
              <a:rPr lang="en-US" sz="2000" dirty="0"/>
              <a:t>[were filed too late.] </a:t>
            </a:r>
          </a:p>
          <a:p>
            <a:r>
              <a:rPr lang="en-US" sz="2000" dirty="0"/>
              <a:t>                                                                                       (slip opinion page 2)</a:t>
            </a:r>
          </a:p>
          <a:p>
            <a:r>
              <a:rPr lang="en-US" sz="2000" dirty="0"/>
              <a:t> </a:t>
            </a:r>
          </a:p>
          <a:p>
            <a:r>
              <a:rPr lang="en-US" sz="2000" b="1" dirty="0"/>
              <a:t>    Further, the oyster statutes do not guarantee the oyster lessees with </a:t>
            </a:r>
          </a:p>
          <a:p>
            <a:r>
              <a:rPr lang="en-US" sz="2000" b="1" dirty="0"/>
              <a:t>    a vested right to an optimal salinity regime in the State</a:t>
            </a:r>
            <a:r>
              <a:rPr lang="en-US" sz="2000" b="1" dirty="0">
                <a:sym typeface="WP TypographicSymbols"/>
              </a:rPr>
              <a:t>’</a:t>
            </a:r>
            <a:r>
              <a:rPr lang="en-US" sz="2000" b="1" dirty="0"/>
              <a:t>s own waters,    </a:t>
            </a:r>
          </a:p>
          <a:p>
            <a:r>
              <a:rPr lang="en-US" sz="2000" b="1" dirty="0"/>
              <a:t>    nor that the state maintain a certain salinity regime favorable for </a:t>
            </a:r>
          </a:p>
          <a:p>
            <a:r>
              <a:rPr lang="en-US" sz="2000" b="1" dirty="0"/>
              <a:t>    oyster cultivation.</a:t>
            </a:r>
            <a:endParaRPr lang="en-US" sz="2000" dirty="0"/>
          </a:p>
          <a:p>
            <a:r>
              <a:rPr lang="en-US" sz="2000" dirty="0"/>
              <a:t>                                                                                       (slip opinion page 30)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89154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8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28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kumimoji="0" lang="en-US" sz="2800" b="0" i="0" u="none" strike="noStrike" cap="none" normalizeH="0" baseline="0" dirty="0">
                <a:ln>
                  <a:noFill/>
                </a:ln>
                <a:solidFill>
                  <a:schemeClr val="tx1"/>
                </a:solidFill>
                <a:effectLst/>
                <a:latin typeface="Arial" pitchFamily="34" charset="0"/>
                <a:ea typeface="Times New Roman" pitchFamily="18" charset="0"/>
              </a:rPr>
              <a:t>         </a:t>
            </a:r>
            <a:endParaRPr kumimoji="0" lang="en-US" sz="2800" b="0" i="0" u="none" strike="noStrike" cap="none" normalizeH="0" baseline="0" dirty="0">
              <a:ln>
                <a:noFill/>
              </a:ln>
              <a:solidFill>
                <a:schemeClr val="tx1"/>
              </a:solidFill>
              <a:effectLst/>
              <a:latin typeface="Arial" pitchFamily="34" charset="0"/>
            </a:endParaRPr>
          </a:p>
        </p:txBody>
      </p:sp>
      <p:sp>
        <p:nvSpPr>
          <p:cNvPr id="11265" name="Rectangle 1"/>
          <p:cNvSpPr>
            <a:spLocks noChangeArrowheads="1"/>
          </p:cNvSpPr>
          <p:nvPr/>
        </p:nvSpPr>
        <p:spPr bwMode="auto">
          <a:xfrm>
            <a:off x="0" y="0"/>
            <a:ext cx="9144000" cy="2892518"/>
          </a:xfrm>
          <a:prstGeom prst="rect">
            <a:avLst/>
          </a:prstGeom>
          <a:noFill/>
          <a:ln w="9525">
            <a:noFill/>
            <a:miter lim="800000"/>
            <a:headEnd/>
            <a:tailEnd/>
          </a:ln>
          <a:effectLst/>
        </p:spPr>
        <p:txBody>
          <a:bodyPr vert="horz" wrap="square" lIns="914112" tIns="914112" rIns="914112" bIns="914112" numCol="1" anchor="t"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b="1"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1"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br>
              <a:rPr kumimoji="0" lang="en-US" sz="1600" b="0" i="0" u="none" strike="noStrike" cap="none" normalizeH="0" baseline="0" dirty="0">
                <a:ln>
                  <a:noFill/>
                </a:ln>
                <a:solidFill>
                  <a:schemeClr val="tx1"/>
                </a:solidFill>
                <a:effectLst/>
                <a:latin typeface="Arial" pitchFamily="34" charset="0"/>
                <a:ea typeface="Times New Roman" pitchFamily="18" charset="0"/>
              </a:rPr>
            </a:br>
            <a:endParaRPr kumimoji="0" lang="en-US" sz="1600" b="0" i="0" u="none" strike="noStrike" cap="none" normalizeH="0" baseline="0" dirty="0">
              <a:ln>
                <a:noFill/>
              </a:ln>
              <a:solidFill>
                <a:schemeClr val="tx1"/>
              </a:solidFill>
              <a:effectLst/>
              <a:latin typeface="Arial" pitchFamily="34" charset="0"/>
            </a:endParaRPr>
          </a:p>
        </p:txBody>
      </p:sp>
      <p:pic>
        <p:nvPicPr>
          <p:cNvPr id="8" name="Picture 6" descr="C:\Documents and Settings\User\Local Settings\Temporary Internet Files\Content.IE5\SR949ZFZ\MC900287437[1].wmf"/>
          <p:cNvPicPr>
            <a:picLocks noChangeAspect="1" noChangeArrowheads="1"/>
          </p:cNvPicPr>
          <p:nvPr/>
        </p:nvPicPr>
        <p:blipFill>
          <a:blip r:embed="rId3" cstate="print"/>
          <a:srcRect/>
          <a:stretch>
            <a:fillRect/>
          </a:stretch>
        </p:blipFill>
        <p:spPr bwMode="auto">
          <a:xfrm>
            <a:off x="152400" y="152400"/>
            <a:ext cx="1066800" cy="841832"/>
          </a:xfrm>
          <a:prstGeom prst="rect">
            <a:avLst/>
          </a:prstGeom>
          <a:noFill/>
        </p:spPr>
      </p:pic>
      <p:sp>
        <p:nvSpPr>
          <p:cNvPr id="9" name="TextBox 8"/>
          <p:cNvSpPr txBox="1"/>
          <p:nvPr/>
        </p:nvSpPr>
        <p:spPr>
          <a:xfrm>
            <a:off x="1371600" y="538609"/>
            <a:ext cx="33528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Who wins in court, and why?</a:t>
            </a:r>
          </a:p>
        </p:txBody>
      </p:sp>
      <p:sp>
        <p:nvSpPr>
          <p:cNvPr id="10" name="Rectangle 9"/>
          <p:cNvSpPr/>
          <p:nvPr/>
        </p:nvSpPr>
        <p:spPr>
          <a:xfrm>
            <a:off x="0" y="1295400"/>
            <a:ext cx="8991600" cy="4893647"/>
          </a:xfrm>
          <a:prstGeom prst="rect">
            <a:avLst/>
          </a:prstGeom>
        </p:spPr>
        <p:txBody>
          <a:bodyPr wrap="square">
            <a:spAutoFit/>
          </a:bodyPr>
          <a:lstStyle/>
          <a:p>
            <a:r>
              <a:rPr lang="en-US" sz="3200" b="1" dirty="0"/>
              <a:t>   Land loss from E &amp; P canals</a:t>
            </a:r>
            <a:r>
              <a:rPr lang="en-US" sz="3200" dirty="0"/>
              <a:t>  </a:t>
            </a:r>
            <a:r>
              <a:rPr lang="en-US" sz="3200" i="1" dirty="0"/>
              <a:t>Columbia Gulf </a:t>
            </a:r>
            <a:endParaRPr lang="en-US" sz="3200" dirty="0"/>
          </a:p>
          <a:p>
            <a:r>
              <a:rPr lang="en-US" sz="3200" dirty="0"/>
              <a:t> </a:t>
            </a:r>
            <a:r>
              <a:rPr lang="en-US" sz="3200" i="1" dirty="0"/>
              <a:t>	</a:t>
            </a:r>
            <a:endParaRPr lang="en-US" sz="3200" dirty="0"/>
          </a:p>
          <a:p>
            <a:r>
              <a:rPr lang="en-US" sz="3200" b="1" dirty="0"/>
              <a:t>     </a:t>
            </a:r>
            <a:r>
              <a:rPr lang="en-US" sz="2800" b="1" dirty="0"/>
              <a:t>For plaintiffs to recover in this matter, they </a:t>
            </a:r>
          </a:p>
          <a:p>
            <a:r>
              <a:rPr lang="en-US" sz="2800" b="1" dirty="0"/>
              <a:t>      must demonstrate as a matter of law that </a:t>
            </a:r>
          </a:p>
          <a:p>
            <a:r>
              <a:rPr lang="en-US" sz="2800" b="1" dirty="0"/>
              <a:t>      defendants had a duty to these hundreds of </a:t>
            </a:r>
          </a:p>
          <a:p>
            <a:r>
              <a:rPr lang="en-US" sz="2800" b="1" dirty="0"/>
              <a:t>      thousands of plaintiffs to protect them from </a:t>
            </a:r>
          </a:p>
          <a:p>
            <a:r>
              <a:rPr lang="en-US" sz="2800" b="1" dirty="0"/>
              <a:t>      the results of coastal erosion allegedly </a:t>
            </a:r>
          </a:p>
          <a:p>
            <a:r>
              <a:rPr lang="en-US" sz="2800" b="1" dirty="0"/>
              <a:t>      caused by operators that were physically </a:t>
            </a:r>
          </a:p>
          <a:p>
            <a:r>
              <a:rPr lang="en-US" sz="2800" b="1" dirty="0"/>
              <a:t>      and proximately remote from plaintiffs or </a:t>
            </a:r>
          </a:p>
          <a:p>
            <a:r>
              <a:rPr lang="en-US" sz="2800" b="1" dirty="0"/>
              <a:t>      their property </a:t>
            </a:r>
            <a:r>
              <a:rPr lang="en-US" sz="2800" dirty="0"/>
              <a:t>(page 692).</a:t>
            </a:r>
          </a:p>
          <a:p>
            <a:r>
              <a:rPr lang="en-US" sz="2000" dirty="0"/>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Documents and Settings\User\Local Settings\Temporary Internet Files\Content.IE5\SR949ZFZ\MC900287437[1].wmf"/>
          <p:cNvPicPr>
            <a:picLocks noChangeAspect="1" noChangeArrowheads="1"/>
          </p:cNvPicPr>
          <p:nvPr/>
        </p:nvPicPr>
        <p:blipFill>
          <a:blip r:embed="rId2" cstate="print"/>
          <a:srcRect/>
          <a:stretch>
            <a:fillRect/>
          </a:stretch>
        </p:blipFill>
        <p:spPr bwMode="auto">
          <a:xfrm>
            <a:off x="228600" y="304800"/>
            <a:ext cx="1066800" cy="841832"/>
          </a:xfrm>
          <a:prstGeom prst="rect">
            <a:avLst/>
          </a:prstGeom>
          <a:noFill/>
        </p:spPr>
      </p:pic>
      <p:sp>
        <p:nvSpPr>
          <p:cNvPr id="3" name="TextBox 2"/>
          <p:cNvSpPr txBox="1"/>
          <p:nvPr/>
        </p:nvSpPr>
        <p:spPr>
          <a:xfrm>
            <a:off x="1676400" y="533400"/>
            <a:ext cx="33528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Who wins in court, and why?</a:t>
            </a:r>
          </a:p>
        </p:txBody>
      </p:sp>
      <p:sp>
        <p:nvSpPr>
          <p:cNvPr id="4" name="Rectangle 3"/>
          <p:cNvSpPr/>
          <p:nvPr/>
        </p:nvSpPr>
        <p:spPr>
          <a:xfrm>
            <a:off x="375719" y="1174546"/>
            <a:ext cx="8610600" cy="9664184"/>
          </a:xfrm>
          <a:prstGeom prst="rect">
            <a:avLst/>
          </a:prstGeom>
        </p:spPr>
        <p:txBody>
          <a:bodyPr wrap="square">
            <a:spAutoFit/>
          </a:bodyPr>
          <a:lstStyle/>
          <a:p>
            <a:r>
              <a:rPr lang="en-US" sz="3200" b="1" dirty="0"/>
              <a:t>AGW/Climate Change made storms </a:t>
            </a:r>
          </a:p>
          <a:p>
            <a:r>
              <a:rPr lang="en-US" sz="3200" b="1" dirty="0"/>
              <a:t>and coastal damage worse</a:t>
            </a:r>
          </a:p>
          <a:p>
            <a:endParaRPr lang="en-US" b="1" dirty="0"/>
          </a:p>
          <a:p>
            <a:r>
              <a:rPr lang="en-US" i="1" dirty="0"/>
              <a:t>     Native Village of </a:t>
            </a:r>
            <a:r>
              <a:rPr lang="en-US" i="1" dirty="0" err="1"/>
              <a:t>Kivalina</a:t>
            </a:r>
            <a:r>
              <a:rPr lang="en-US" i="1" dirty="0"/>
              <a:t> v. Exxon Mobil Corp</a:t>
            </a:r>
            <a:r>
              <a:rPr lang="en-US" dirty="0"/>
              <a:t>. (</a:t>
            </a:r>
            <a:r>
              <a:rPr lang="en-US" i="1" dirty="0"/>
              <a:t>cert. denied </a:t>
            </a:r>
            <a:r>
              <a:rPr lang="en-US" dirty="0"/>
              <a:t>USSC 2013)</a:t>
            </a:r>
          </a:p>
          <a:p>
            <a:endParaRPr lang="en-US" dirty="0"/>
          </a:p>
          <a:p>
            <a:r>
              <a:rPr lang="en-US" dirty="0"/>
              <a:t>	“</a:t>
            </a:r>
            <a:r>
              <a:rPr lang="en-US" i="1" dirty="0"/>
              <a:t>AEP</a:t>
            </a:r>
            <a:r>
              <a:rPr lang="en-US" dirty="0"/>
              <a:t> extinguished </a:t>
            </a:r>
            <a:r>
              <a:rPr lang="en-US" dirty="0" err="1"/>
              <a:t>Kivalina’s</a:t>
            </a:r>
            <a:r>
              <a:rPr lang="en-US" dirty="0"/>
              <a:t> federal common law public nuisance </a:t>
            </a:r>
          </a:p>
          <a:p>
            <a:r>
              <a:rPr lang="en-US" dirty="0"/>
              <a:t>	damage action, along with the federal common law public nuisance 	abatement actions.” </a:t>
            </a:r>
            <a:r>
              <a:rPr lang="en-US" i="1" dirty="0" err="1"/>
              <a:t>Kivalina</a:t>
            </a:r>
            <a:r>
              <a:rPr lang="en-US" dirty="0"/>
              <a:t>, 696 F.3d at 857 (2012).</a:t>
            </a:r>
          </a:p>
          <a:p>
            <a:endParaRPr lang="en-US" dirty="0"/>
          </a:p>
          <a:p>
            <a:r>
              <a:rPr lang="en-US" dirty="0"/>
              <a:t>     C</a:t>
            </a:r>
            <a:r>
              <a:rPr lang="en-US" i="1" dirty="0"/>
              <a:t>omer v. Murphy Oil USA </a:t>
            </a:r>
            <a:r>
              <a:rPr lang="en-US" dirty="0"/>
              <a:t>(5th Cir 2013) </a:t>
            </a:r>
          </a:p>
          <a:p>
            <a:endParaRPr lang="en-US" dirty="0"/>
          </a:p>
          <a:p>
            <a:r>
              <a:rPr lang="en-US" i="1" dirty="0"/>
              <a:t>Res judicata </a:t>
            </a:r>
            <a:r>
              <a:rPr lang="en-US" dirty="0"/>
              <a:t>[a thing already judged] bars trespass, nuisance, and negligence claims against numerous oil, coal, electric, and chemical companies for damage from Hurricane Katrina.  D’s actions are among the largest sources of GHG, cause global warming, high sea surface temperature, sea level rise; fueled Hurricane Katrina, which damaged their property.  AGW caused higher insurance premiums, lowered the resale value of their homes - - D’s emissions are an unreasonable invasion of the P’s property rights.</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5840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95401"/>
            <a:ext cx="8458200" cy="4647426"/>
          </a:xfrm>
          <a:prstGeom prst="rect">
            <a:avLst/>
          </a:prstGeom>
        </p:spPr>
        <p:txBody>
          <a:bodyPr wrap="square">
            <a:spAutoFit/>
          </a:bodyPr>
          <a:lstStyle/>
          <a:p>
            <a:r>
              <a:rPr lang="en-US" sz="2800" b="1" dirty="0"/>
              <a:t>Increased levee costs from E &amp; P canals and production itself                      (</a:t>
            </a:r>
            <a:r>
              <a:rPr lang="en-US" sz="2800" b="1" i="1" dirty="0"/>
              <a:t>SELFPA- East</a:t>
            </a:r>
            <a:r>
              <a:rPr lang="en-US" sz="2800" b="1" dirty="0"/>
              <a:t>)</a:t>
            </a:r>
          </a:p>
          <a:p>
            <a:endParaRPr lang="en-US" sz="1200" b="1" dirty="0"/>
          </a:p>
          <a:p>
            <a:endParaRPr lang="en-US" sz="1200" b="1" dirty="0"/>
          </a:p>
          <a:p>
            <a:r>
              <a:rPr lang="en-US" sz="2400" dirty="0"/>
              <a:t>P not a third party beneficiary to federal and state permits issued to D energy companies, so it has no claim.</a:t>
            </a:r>
          </a:p>
          <a:p>
            <a:endParaRPr lang="en-US" sz="2400" dirty="0"/>
          </a:p>
          <a:p>
            <a:r>
              <a:rPr lang="en-US" sz="2400" dirty="0"/>
              <a:t>Rivers and Harbors Act (1899), Clean Water Act (1977) and Coastal Zone Management Act (1972) do not make P an intended beneficiary of any duties imposed upon Ds.</a:t>
            </a:r>
          </a:p>
          <a:p>
            <a:endParaRPr lang="en-US" sz="2400" dirty="0"/>
          </a:p>
          <a:p>
            <a:r>
              <a:rPr lang="en-US" sz="2400" dirty="0"/>
              <a:t>“Natural servitude of drain" does not apply to hurricane storm surge; P has no claim to raise against Ds.</a:t>
            </a:r>
          </a:p>
        </p:txBody>
      </p:sp>
      <p:pic>
        <p:nvPicPr>
          <p:cNvPr id="3" name="Picture 6" descr="C:\Documents and Settings\User\Local Settings\Temporary Internet Files\Content.IE5\SR949ZFZ\MC900287437[1].wmf"/>
          <p:cNvPicPr>
            <a:picLocks noChangeAspect="1" noChangeArrowheads="1"/>
          </p:cNvPicPr>
          <p:nvPr/>
        </p:nvPicPr>
        <p:blipFill>
          <a:blip r:embed="rId2" cstate="print"/>
          <a:srcRect/>
          <a:stretch>
            <a:fillRect/>
          </a:stretch>
        </p:blipFill>
        <p:spPr bwMode="auto">
          <a:xfrm>
            <a:off x="228600" y="304800"/>
            <a:ext cx="1066800" cy="841832"/>
          </a:xfrm>
          <a:prstGeom prst="rect">
            <a:avLst/>
          </a:prstGeom>
          <a:noFill/>
        </p:spPr>
      </p:pic>
      <p:sp>
        <p:nvSpPr>
          <p:cNvPr id="4" name="TextBox 3"/>
          <p:cNvSpPr txBox="1"/>
          <p:nvPr/>
        </p:nvSpPr>
        <p:spPr>
          <a:xfrm>
            <a:off x="1676400" y="533400"/>
            <a:ext cx="3352800" cy="369332"/>
          </a:xfrm>
          <a:prstGeom prst="rect">
            <a:avLst/>
          </a:prstGeom>
          <a:noFill/>
        </p:spPr>
        <p:txBody>
          <a:bodyPr wrap="square" rtlCol="0">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solidFill>
                  <a:prstClr val="black"/>
                </a:solidFill>
                <a:latin typeface="Arial Unicode MS" pitchFamily="34" charset="-128"/>
                <a:ea typeface="Arial Unicode MS" pitchFamily="34" charset="-128"/>
                <a:cs typeface="Arial Unicode MS" pitchFamily="34" charset="-128"/>
              </a:rPr>
              <a:t>Who wins in court, and why?</a:t>
            </a:r>
          </a:p>
        </p:txBody>
      </p:sp>
    </p:spTree>
    <p:extLst>
      <p:ext uri="{BB962C8B-B14F-4D97-AF65-F5344CB8AC3E}">
        <p14:creationId xmlns:p14="http://schemas.microsoft.com/office/powerpoint/2010/main" val="1487314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1200" dirty="0">
              <a:ea typeface="Times New Roman" pitchFamily="18" charset="0"/>
            </a:endParaRPr>
          </a:p>
          <a:p>
            <a:pPr marL="0" marR="0" lvl="0" indent="228600" algn="l" defTabSz="914400" rtl="0" eaLnBrk="1" fontAlgn="base" latinLnBrk="0" hangingPunct="1">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200" b="0" i="0"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i="1" dirty="0">
              <a:ea typeface="Times New Roman" pitchFamily="18" charset="0"/>
            </a:endParaRPr>
          </a:p>
          <a:p>
            <a:pPr marL="0" marR="0" lvl="0" indent="228600"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1" u="none" strike="noStrike" cap="none" normalizeH="0" baseline="0" dirty="0">
              <a:ln>
                <a:noFill/>
              </a:ln>
              <a:solidFill>
                <a:schemeClr val="tx1"/>
              </a:solidFill>
              <a:effectLst/>
              <a:latin typeface="Arial" pitchFamily="34" charset="0"/>
              <a:ea typeface="Times New Roman" pitchFamily="18" charset="0"/>
            </a:endParaRPr>
          </a:p>
        </p:txBody>
      </p:sp>
      <p:sp>
        <p:nvSpPr>
          <p:cNvPr id="4" name="Rectangle 3"/>
          <p:cNvSpPr/>
          <p:nvPr/>
        </p:nvSpPr>
        <p:spPr>
          <a:xfrm>
            <a:off x="838200" y="773668"/>
            <a:ext cx="3048000" cy="369332"/>
          </a:xfrm>
          <a:prstGeom prst="rect">
            <a:avLst/>
          </a:prstGeom>
        </p:spPr>
        <p:txBody>
          <a:bodyPr wrap="square">
            <a:spAutoFit/>
          </a:bodyPr>
          <a:lstStyle/>
          <a:p>
            <a:pPr lvl="0" indent="114300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dirty="0">
                <a:ea typeface="Times New Roman" pitchFamily="18" charset="0"/>
              </a:rPr>
              <a:t>Who owns it?</a:t>
            </a:r>
            <a:endParaRPr lang="en-US" sz="1100" dirty="0"/>
          </a:p>
        </p:txBody>
      </p:sp>
      <p:sp>
        <p:nvSpPr>
          <p:cNvPr id="134145" name="Rectangle 1"/>
          <p:cNvSpPr>
            <a:spLocks noChangeArrowheads="1"/>
          </p:cNvSpPr>
          <p:nvPr/>
        </p:nvSpPr>
        <p:spPr bwMode="auto">
          <a:xfrm>
            <a:off x="0" y="11430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t> </a:t>
            </a:r>
          </a:p>
        </p:txBody>
      </p:sp>
      <p:pic>
        <p:nvPicPr>
          <p:cNvPr id="7" name="Picture 3" descr="C:\Documents and Settings\User\Local Settings\Temporary Internet Files\Content.IE5\W1ABCXM3\MC900090561[1].wmf"/>
          <p:cNvPicPr>
            <a:picLocks noChangeAspect="1" noChangeArrowheads="1"/>
          </p:cNvPicPr>
          <p:nvPr/>
        </p:nvPicPr>
        <p:blipFill>
          <a:blip r:embed="rId3" cstate="print"/>
          <a:srcRect/>
          <a:stretch>
            <a:fillRect/>
          </a:stretch>
        </p:blipFill>
        <p:spPr bwMode="auto">
          <a:xfrm>
            <a:off x="304800" y="228600"/>
            <a:ext cx="1219200" cy="891043"/>
          </a:xfrm>
          <a:prstGeom prst="rect">
            <a:avLst/>
          </a:prstGeom>
          <a:noFill/>
        </p:spPr>
      </p:pic>
      <p:sp>
        <p:nvSpPr>
          <p:cNvPr id="138241" name="Rectangle 1"/>
          <p:cNvSpPr>
            <a:spLocks noChangeArrowheads="1"/>
          </p:cNvSpPr>
          <p:nvPr/>
        </p:nvSpPr>
        <p:spPr bwMode="auto">
          <a:xfrm>
            <a:off x="533400" y="1472862"/>
            <a:ext cx="86106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ea typeface="Times New Roman" pitchFamily="18" charset="0"/>
            </a:endParaRP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1600" b="0" i="0" u="none" strike="noStrike" cap="none" normalizeH="0" baseline="0" dirty="0">
              <a:ln>
                <a:noFill/>
              </a:ln>
              <a:solidFill>
                <a:schemeClr val="tx1"/>
              </a:solidFill>
              <a:effectLst/>
              <a:latin typeface="Arial" pitchFamily="34" charset="0"/>
              <a:ea typeface="Times New Roman" pitchFamily="18"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3200" dirty="0"/>
          </a:p>
          <a:p>
            <a:pPr marL="0" marR="0" lvl="0" indent="685800" algn="l" defTabSz="914400" rtl="0" eaLnBrk="0" fontAlgn="base" latinLnBrk="0" hangingPunct="0">
              <a:lnSpc>
                <a:spcPct val="100000"/>
              </a:lnSpc>
              <a:spcBef>
                <a:spcPct val="0"/>
              </a:spcBef>
              <a:spcAft>
                <a:spcPct val="0"/>
              </a:spcAft>
              <a:buClrTx/>
              <a:buSzTx/>
              <a:buFontTx/>
              <a:buNone/>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kumimoji="0" lang="en-US" sz="3200" b="0" i="0" u="none" strike="noStrike" cap="none" normalizeH="0" baseline="0" dirty="0">
              <a:ln>
                <a:noFill/>
              </a:ln>
              <a:solidFill>
                <a:schemeClr val="tx1"/>
              </a:solidFill>
              <a:effectLst/>
              <a:latin typeface="Arial" pitchFamily="34" charset="0"/>
            </a:endParaRPr>
          </a:p>
        </p:txBody>
      </p:sp>
      <p:sp>
        <p:nvSpPr>
          <p:cNvPr id="9" name="Rectangle 8"/>
          <p:cNvSpPr/>
          <p:nvPr/>
        </p:nvSpPr>
        <p:spPr>
          <a:xfrm>
            <a:off x="304800" y="1219200"/>
            <a:ext cx="8610600" cy="5755422"/>
          </a:xfrm>
          <a:prstGeom prst="rect">
            <a:avLst/>
          </a:prstGeom>
        </p:spPr>
        <p:txBody>
          <a:bodyPr wrap="square">
            <a:spAutoFit/>
          </a:bodyPr>
          <a:lstStyle/>
          <a:p>
            <a:r>
              <a:rPr lang="en-US" sz="2000" dirty="0"/>
              <a:t> </a:t>
            </a:r>
          </a:p>
          <a:p>
            <a:r>
              <a:rPr lang="en-US" sz="2800" b="1" dirty="0">
                <a:solidFill>
                  <a:srgbClr val="FF0000"/>
                </a:solidFill>
              </a:rPr>
              <a:t>If the lands at issue did pass </a:t>
            </a:r>
            <a:r>
              <a:rPr lang="en-US" sz="2800" b="1" dirty="0"/>
              <a:t>under the equal‑ </a:t>
            </a:r>
          </a:p>
          <a:p>
            <a:r>
              <a:rPr lang="en-US" sz="2800" b="1" dirty="0"/>
              <a:t>footing doctrine, state title is not subject to defeasance </a:t>
            </a:r>
            <a:r>
              <a:rPr lang="en-US" sz="2800" dirty="0"/>
              <a:t>[loss; revocation] </a:t>
            </a:r>
            <a:r>
              <a:rPr lang="en-US" sz="2800" b="1" dirty="0"/>
              <a:t>and state law governs subsequent dispositions.  A similar result obtains in the case of riparian</a:t>
            </a:r>
            <a:r>
              <a:rPr lang="en-US" sz="2800" dirty="0"/>
              <a:t> [river bank] </a:t>
            </a:r>
            <a:r>
              <a:rPr lang="en-US" sz="2800" b="1" dirty="0"/>
              <a:t>lands which </a:t>
            </a:r>
            <a:r>
              <a:rPr lang="en-US" sz="2800" b="1" dirty="0">
                <a:solidFill>
                  <a:srgbClr val="FF0000"/>
                </a:solidFill>
              </a:rPr>
              <a:t>did not pass </a:t>
            </a:r>
            <a:r>
              <a:rPr lang="en-US" sz="2800" b="1" dirty="0"/>
              <a:t>under that doctrine; state law governs issues relating to such property, like other real property, unless some other principle of federal law requires a different result.</a:t>
            </a:r>
            <a:r>
              <a:rPr lang="en-US" sz="2800" dirty="0"/>
              <a:t> </a:t>
            </a:r>
            <a:endParaRPr lang="en-US" sz="2000" dirty="0"/>
          </a:p>
          <a:p>
            <a:endParaRPr lang="en-US" sz="1600" i="1" dirty="0"/>
          </a:p>
          <a:p>
            <a:r>
              <a:rPr lang="en-US" sz="1600" i="1" dirty="0"/>
              <a:t>Oregon ex rel. State Land Board v. Corvallis Sand &amp; Gravel Co.</a:t>
            </a:r>
            <a:r>
              <a:rPr lang="en-US" sz="1600" dirty="0"/>
              <a:t>, 429 U. S. 363 </a:t>
            </a:r>
            <a:r>
              <a:rPr lang="en-US" sz="1600" b="1" dirty="0"/>
              <a:t>[riverbed]</a:t>
            </a:r>
          </a:p>
          <a:p>
            <a:r>
              <a:rPr lang="en-US" sz="1600" dirty="0"/>
              <a:t>and 429 U. S. 374 </a:t>
            </a:r>
            <a:r>
              <a:rPr lang="en-US" sz="1600" b="1" dirty="0"/>
              <a:t>[new channel] </a:t>
            </a:r>
            <a:r>
              <a:rPr lang="en-US" sz="1600" dirty="0"/>
              <a:t>(1977)</a:t>
            </a:r>
          </a:p>
          <a:p>
            <a:pPr lvl="0" indent="68580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endParaRPr lang="en-US" sz="2000" dirty="0">
              <a:solidFill>
                <a:prstClr val="black"/>
              </a:solidFill>
            </a:endParaRPr>
          </a:p>
        </p:txBody>
      </p:sp>
      <p:sp>
        <p:nvSpPr>
          <p:cNvPr id="2" name="Rectangle 1"/>
          <p:cNvSpPr/>
          <p:nvPr/>
        </p:nvSpPr>
        <p:spPr>
          <a:xfrm>
            <a:off x="4838700" y="365160"/>
            <a:ext cx="4953000" cy="584775"/>
          </a:xfrm>
          <a:prstGeom prst="rect">
            <a:avLst/>
          </a:prstGeom>
        </p:spPr>
        <p:txBody>
          <a:bodyPr wrap="square">
            <a:spAutoFit/>
          </a:bodyPr>
          <a:lstStyle/>
          <a:p>
            <a:r>
              <a:rPr lang="en-US" sz="3200" b="1" i="1" dirty="0"/>
              <a:t>Corvallis Sand </a:t>
            </a:r>
            <a:r>
              <a:rPr lang="en-US" sz="3200" b="1" dirty="0"/>
              <a:t>(1977)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19" y="0"/>
            <a:ext cx="7415561" cy="6858000"/>
          </a:xfrm>
          <a:prstGeom prst="rect">
            <a:avLst/>
          </a:prstGeom>
        </p:spPr>
      </p:pic>
    </p:spTree>
    <p:extLst>
      <p:ext uri="{BB962C8B-B14F-4D97-AF65-F5344CB8AC3E}">
        <p14:creationId xmlns:p14="http://schemas.microsoft.com/office/powerpoint/2010/main" val="63093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3202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6019800"/>
            <a:ext cx="6019800" cy="646331"/>
          </a:xfrm>
          <a:prstGeom prst="rect">
            <a:avLst/>
          </a:prstGeom>
        </p:spPr>
        <p:txBody>
          <a:bodyPr wrap="square">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solidFill>
                  <a:prstClr val="black"/>
                </a:solidFill>
                <a:latin typeface="Arial Unicode MS" pitchFamily="34" charset="-128"/>
                <a:ea typeface="Arial Unicode MS" pitchFamily="34" charset="-128"/>
                <a:cs typeface="Arial Unicode MS" pitchFamily="34" charset="-128"/>
              </a:rPr>
              <a:t>   Where to from here?</a:t>
            </a:r>
          </a:p>
        </p:txBody>
      </p:sp>
      <p:pic>
        <p:nvPicPr>
          <p:cNvPr id="32770" name="Picture 2" descr="C:\Documents and Settings\User\Local Settings\Temporary Internet Files\Content.IE5\N7VDK7QO\MC900358893[1].wmf"/>
          <p:cNvPicPr>
            <a:picLocks noChangeAspect="1" noChangeArrowheads="1"/>
          </p:cNvPicPr>
          <p:nvPr/>
        </p:nvPicPr>
        <p:blipFill>
          <a:blip r:embed="rId3" cstate="print"/>
          <a:srcRect/>
          <a:stretch>
            <a:fillRect/>
          </a:stretch>
        </p:blipFill>
        <p:spPr bwMode="auto">
          <a:xfrm>
            <a:off x="609601" y="228600"/>
            <a:ext cx="1371600" cy="1352272"/>
          </a:xfrm>
          <a:prstGeom prst="rect">
            <a:avLst/>
          </a:prstGeom>
          <a:noFill/>
        </p:spPr>
      </p:pic>
      <p:sp>
        <p:nvSpPr>
          <p:cNvPr id="6" name="TextBox 5"/>
          <p:cNvSpPr txBox="1"/>
          <p:nvPr/>
        </p:nvSpPr>
        <p:spPr>
          <a:xfrm>
            <a:off x="2438400" y="914400"/>
            <a:ext cx="5638800" cy="646331"/>
          </a:xfrm>
          <a:prstGeom prst="rect">
            <a:avLst/>
          </a:prstGeom>
          <a:noFill/>
        </p:spPr>
        <p:txBody>
          <a:bodyPr wrap="square" rtlCol="0">
            <a:spAutoFit/>
          </a:bodyPr>
          <a:lstStyle/>
          <a:p>
            <a:pPr lvl="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solidFill>
                  <a:prstClr val="black"/>
                </a:solidFill>
                <a:latin typeface="Arial Unicode MS" pitchFamily="34" charset="-128"/>
                <a:ea typeface="Arial Unicode MS" pitchFamily="34" charset="-128"/>
                <a:cs typeface="Arial Unicode MS" pitchFamily="34" charset="-128"/>
              </a:rPr>
              <a:t>Where’s the beach?  </a:t>
            </a:r>
          </a:p>
        </p:txBody>
      </p:sp>
      <p:sp>
        <p:nvSpPr>
          <p:cNvPr id="7" name="TextBox 6"/>
          <p:cNvSpPr txBox="1"/>
          <p:nvPr/>
        </p:nvSpPr>
        <p:spPr>
          <a:xfrm>
            <a:off x="2438400" y="2743200"/>
            <a:ext cx="4724400" cy="923330"/>
          </a:xfrm>
          <a:prstGeom prst="rect">
            <a:avLst/>
          </a:prstGeom>
          <a:noFill/>
        </p:spPr>
        <p:txBody>
          <a:bodyPr wrap="square" rtlCol="0">
            <a:spAutoFit/>
          </a:bodyPr>
          <a:lstStyle/>
          <a:p>
            <a:pPr lvl="0"/>
            <a:r>
              <a:rPr lang="en-US" sz="3600" dirty="0">
                <a:solidFill>
                  <a:prstClr val="black"/>
                </a:solidFill>
                <a:latin typeface="Arial Unicode MS" pitchFamily="34" charset="-128"/>
                <a:ea typeface="Arial Unicode MS" pitchFamily="34" charset="-128"/>
                <a:cs typeface="Arial Unicode MS" pitchFamily="34" charset="-128"/>
              </a:rPr>
              <a:t>Who owns it?</a:t>
            </a:r>
          </a:p>
          <a:p>
            <a:endParaRPr lang="en-US" dirty="0"/>
          </a:p>
        </p:txBody>
      </p:sp>
      <p:pic>
        <p:nvPicPr>
          <p:cNvPr id="32771" name="Picture 3" descr="C:\Documents and Settings\User\Local Settings\Temporary Internet Files\Content.IE5\W1ABCXM3\MC900090561[1].wmf"/>
          <p:cNvPicPr>
            <a:picLocks noChangeAspect="1" noChangeArrowheads="1"/>
          </p:cNvPicPr>
          <p:nvPr/>
        </p:nvPicPr>
        <p:blipFill>
          <a:blip r:embed="rId4" cstate="print"/>
          <a:srcRect/>
          <a:stretch>
            <a:fillRect/>
          </a:stretch>
        </p:blipFill>
        <p:spPr bwMode="auto">
          <a:xfrm>
            <a:off x="533400" y="2286000"/>
            <a:ext cx="1620274" cy="1184164"/>
          </a:xfrm>
          <a:prstGeom prst="rect">
            <a:avLst/>
          </a:prstGeom>
          <a:noFill/>
        </p:spPr>
      </p:pic>
      <p:pic>
        <p:nvPicPr>
          <p:cNvPr id="32774" name="Picture 6" descr="C:\Documents and Settings\User\Local Settings\Temporary Internet Files\Content.IE5\SR949ZFZ\MC900287437[1].wmf"/>
          <p:cNvPicPr>
            <a:picLocks noChangeAspect="1" noChangeArrowheads="1"/>
          </p:cNvPicPr>
          <p:nvPr/>
        </p:nvPicPr>
        <p:blipFill>
          <a:blip r:embed="rId5" cstate="print"/>
          <a:srcRect/>
          <a:stretch>
            <a:fillRect/>
          </a:stretch>
        </p:blipFill>
        <p:spPr bwMode="auto">
          <a:xfrm>
            <a:off x="457200" y="3733800"/>
            <a:ext cx="1676400" cy="1322879"/>
          </a:xfrm>
          <a:prstGeom prst="rect">
            <a:avLst/>
          </a:prstGeom>
          <a:noFill/>
        </p:spPr>
      </p:pic>
      <p:sp>
        <p:nvSpPr>
          <p:cNvPr id="13" name="Rectangle 12"/>
          <p:cNvSpPr/>
          <p:nvPr/>
        </p:nvSpPr>
        <p:spPr>
          <a:xfrm>
            <a:off x="2209800" y="4343400"/>
            <a:ext cx="6705600" cy="646331"/>
          </a:xfrm>
          <a:prstGeom prst="rect">
            <a:avLst/>
          </a:prstGeom>
        </p:spPr>
        <p:txBody>
          <a:bodyPr wrap="square">
            <a:spAutoFit/>
          </a:bodyPr>
          <a:lstStyle/>
          <a:p>
            <a:pPr lvl="0" eaLnBrk="0" hangingPunct="0">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3600" dirty="0">
                <a:solidFill>
                  <a:prstClr val="black"/>
                </a:solidFill>
                <a:latin typeface="Arial Unicode MS" pitchFamily="34" charset="-128"/>
                <a:ea typeface="Arial Unicode MS" pitchFamily="34" charset="-128"/>
                <a:cs typeface="Arial Unicode MS" pitchFamily="34" charset="-128"/>
              </a:rPr>
              <a:t>  Who wins in court, and why?</a:t>
            </a:r>
          </a:p>
        </p:txBody>
      </p:sp>
      <p:pic>
        <p:nvPicPr>
          <p:cNvPr id="32777" name="Picture 9" descr="C:\Documents and Settings\User\Local Settings\Temporary Internet Files\Content.IE5\1YQQFOPG\MC900212991[1].wmf"/>
          <p:cNvPicPr>
            <a:picLocks noChangeAspect="1" noChangeArrowheads="1"/>
          </p:cNvPicPr>
          <p:nvPr/>
        </p:nvPicPr>
        <p:blipFill>
          <a:blip r:embed="rId6" cstate="print"/>
          <a:srcRect/>
          <a:stretch>
            <a:fillRect/>
          </a:stretch>
        </p:blipFill>
        <p:spPr bwMode="auto">
          <a:xfrm>
            <a:off x="609600" y="5239050"/>
            <a:ext cx="1524000" cy="1378312"/>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26388</TotalTime>
  <Words>3356</Words>
  <Application>Microsoft Office PowerPoint</Application>
  <PresentationFormat>On-screen Show (4:3)</PresentationFormat>
  <Paragraphs>697</Paragraphs>
  <Slides>66</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 Unicode MS</vt:lpstr>
      <vt:lpstr>Arial</vt:lpstr>
      <vt:lpstr>Bodoni MT</vt:lpstr>
      <vt:lpstr>Calibri</vt:lpstr>
      <vt:lpstr>Copperplate Gothic Bold</vt:lpstr>
      <vt:lpstr>Times New Roman</vt:lpstr>
      <vt:lpstr>WP TypographicSymbols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owns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Louisiana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Department of Biological Sciences</dc:creator>
  <cp:lastModifiedBy>Riparian</cp:lastModifiedBy>
  <cp:revision>769</cp:revision>
  <cp:lastPrinted>2016-05-22T14:42:53Z</cp:lastPrinted>
  <dcterms:created xsi:type="dcterms:W3CDTF">2010-06-11T18:18:42Z</dcterms:created>
  <dcterms:modified xsi:type="dcterms:W3CDTF">2016-06-02T03:17:20Z</dcterms:modified>
</cp:coreProperties>
</file>